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in.boulet\SkyDrive\INDICATEURS\Copie%20de%20Index%20BRICS+%20Others+%20EU%202013_trava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fr-FR" dirty="0"/>
              <a:t>Biplot (axes D1 et D2 : 84,61 %)
après rotation Varimax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5362116648170648E-2"/>
          <c:y val="1.6754979157017139E-2"/>
          <c:w val="0.93872148531769095"/>
          <c:h val="0.9264279759147753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  <a:effectLst/>
          </c:spPr>
          <c:marker>
            <c:symbol val="circle"/>
            <c:size val="3"/>
            <c:spPr>
              <a:solidFill>
                <a:srgbClr val="000078"/>
              </a:solidFill>
              <a:ln>
                <a:solidFill>
                  <a:srgbClr val="000078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Brazil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Russia Fed.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India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China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South Africa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USA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Japan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Korea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Mexico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Canada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Austria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Belgium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Bulgaria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Croatia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Czech Rep.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Denmark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Estonia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Finland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France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Germany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Greece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Hungary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/>
                      <a:t>Ireland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Italy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Latvia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en-US" dirty="0"/>
                      <a:t>Lithuania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Malta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 dirty="0"/>
                      <a:t>Netherlands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Poland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Portugal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Romania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Slovakia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tx>
                <c:rich>
                  <a:bodyPr/>
                  <a:lstStyle/>
                  <a:p>
                    <a:r>
                      <a:rPr lang="en-US" dirty="0"/>
                      <a:t>Slovenia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tx>
                <c:rich>
                  <a:bodyPr/>
                  <a:lstStyle/>
                  <a:p>
                    <a:r>
                      <a:rPr lang="en-US" dirty="0"/>
                      <a:t>Spain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tx>
                <c:rich>
                  <a:bodyPr/>
                  <a:lstStyle/>
                  <a:p>
                    <a:r>
                      <a:rPr lang="en-US" dirty="0"/>
                      <a:t>Sweden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tx>
                <c:rich>
                  <a:bodyPr/>
                  <a:lstStyle/>
                  <a:p>
                    <a:r>
                      <a:rPr lang="en-US" dirty="0"/>
                      <a:t>UK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ACP_HID9!$B$2:$B$37</c:f>
              <c:numCache>
                <c:formatCode>0</c:formatCode>
                <c:ptCount val="36"/>
                <c:pt idx="0">
                  <c:v>-1.1018304423367655</c:v>
                </c:pt>
                <c:pt idx="1">
                  <c:v>-1.7514563908371854</c:v>
                </c:pt>
                <c:pt idx="2">
                  <c:v>-2.8083408935459171</c:v>
                </c:pt>
                <c:pt idx="3">
                  <c:v>-1.3573039499921411</c:v>
                </c:pt>
                <c:pt idx="4">
                  <c:v>-1.0493373496757568</c:v>
                </c:pt>
                <c:pt idx="5">
                  <c:v>-0.47616198053001474</c:v>
                </c:pt>
                <c:pt idx="6">
                  <c:v>0.7746514184398533</c:v>
                </c:pt>
                <c:pt idx="7">
                  <c:v>0.30682535096260671</c:v>
                </c:pt>
                <c:pt idx="8">
                  <c:v>-1.1118571663992218</c:v>
                </c:pt>
                <c:pt idx="9">
                  <c:v>3.6153037122193983E-2</c:v>
                </c:pt>
                <c:pt idx="10">
                  <c:v>0.96724042751933892</c:v>
                </c:pt>
                <c:pt idx="11">
                  <c:v>0.11247702583708662</c:v>
                </c:pt>
                <c:pt idx="12">
                  <c:v>-0.345371122546411</c:v>
                </c:pt>
                <c:pt idx="13">
                  <c:v>-1.0337418875090023</c:v>
                </c:pt>
                <c:pt idx="14">
                  <c:v>1.1616425221583055</c:v>
                </c:pt>
                <c:pt idx="15">
                  <c:v>0.69902175427227664</c:v>
                </c:pt>
                <c:pt idx="16">
                  <c:v>0.11622391414492378</c:v>
                </c:pt>
                <c:pt idx="17">
                  <c:v>1.310734046513407</c:v>
                </c:pt>
                <c:pt idx="18">
                  <c:v>0.77394019314942997</c:v>
                </c:pt>
                <c:pt idx="19">
                  <c:v>0.88650318836188302</c:v>
                </c:pt>
                <c:pt idx="20">
                  <c:v>0.74507161925668419</c:v>
                </c:pt>
                <c:pt idx="21">
                  <c:v>-0.25433625326213044</c:v>
                </c:pt>
                <c:pt idx="22">
                  <c:v>0.54769845600446176</c:v>
                </c:pt>
                <c:pt idx="23">
                  <c:v>0.63522286404517714</c:v>
                </c:pt>
                <c:pt idx="24">
                  <c:v>-0.54851340774304214</c:v>
                </c:pt>
                <c:pt idx="25">
                  <c:v>-0.19795327748426972</c:v>
                </c:pt>
                <c:pt idx="26">
                  <c:v>-1.3461797749350908</c:v>
                </c:pt>
                <c:pt idx="27">
                  <c:v>1.3231031988432098</c:v>
                </c:pt>
                <c:pt idx="28">
                  <c:v>0.15994517415205384</c:v>
                </c:pt>
                <c:pt idx="29">
                  <c:v>-1.2916068711421319E-2</c:v>
                </c:pt>
                <c:pt idx="30">
                  <c:v>-1.2800777668215628</c:v>
                </c:pt>
                <c:pt idx="31">
                  <c:v>-0.14133611809316257</c:v>
                </c:pt>
                <c:pt idx="32">
                  <c:v>0.94450585188554792</c:v>
                </c:pt>
                <c:pt idx="33">
                  <c:v>1.3859060695305405</c:v>
                </c:pt>
                <c:pt idx="34">
                  <c:v>0.80106445462284637</c:v>
                </c:pt>
                <c:pt idx="35">
                  <c:v>1.1287832836012675</c:v>
                </c:pt>
              </c:numCache>
            </c:numRef>
          </c:xVal>
          <c:yVal>
            <c:numRef>
              <c:f>ACP_HID9!$C$2:$C$37</c:f>
              <c:numCache>
                <c:formatCode>0</c:formatCode>
                <c:ptCount val="36"/>
                <c:pt idx="0">
                  <c:v>0.10368027578790062</c:v>
                </c:pt>
                <c:pt idx="1">
                  <c:v>-1.750094369924444</c:v>
                </c:pt>
                <c:pt idx="2">
                  <c:v>0.84779689190253205</c:v>
                </c:pt>
                <c:pt idx="3">
                  <c:v>-1.0211341678447658</c:v>
                </c:pt>
                <c:pt idx="4">
                  <c:v>-0.12862081309949899</c:v>
                </c:pt>
                <c:pt idx="5">
                  <c:v>-0.92479866974983371</c:v>
                </c:pt>
                <c:pt idx="6">
                  <c:v>-1.0727843921860707</c:v>
                </c:pt>
                <c:pt idx="7">
                  <c:v>-1.223959164467038</c:v>
                </c:pt>
                <c:pt idx="8">
                  <c:v>1.0482433835315585</c:v>
                </c:pt>
                <c:pt idx="9">
                  <c:v>-2.2585991763209878</c:v>
                </c:pt>
                <c:pt idx="10">
                  <c:v>-0.31786685731835207</c:v>
                </c:pt>
                <c:pt idx="11">
                  <c:v>0.95259788682590019</c:v>
                </c:pt>
                <c:pt idx="12">
                  <c:v>-0.68612696749304036</c:v>
                </c:pt>
                <c:pt idx="13">
                  <c:v>-0.43183891392736967</c:v>
                </c:pt>
                <c:pt idx="14">
                  <c:v>-0.22246084268579189</c:v>
                </c:pt>
                <c:pt idx="15">
                  <c:v>1.8577507425066493</c:v>
                </c:pt>
                <c:pt idx="16">
                  <c:v>-1.1963411588902966</c:v>
                </c:pt>
                <c:pt idx="17">
                  <c:v>-0.41157570781606212</c:v>
                </c:pt>
                <c:pt idx="18">
                  <c:v>0.86177659838711362</c:v>
                </c:pt>
                <c:pt idx="19">
                  <c:v>1.0235357321534753</c:v>
                </c:pt>
                <c:pt idx="20">
                  <c:v>-1.113978068547141</c:v>
                </c:pt>
                <c:pt idx="21">
                  <c:v>0.96601825422478871</c:v>
                </c:pt>
                <c:pt idx="22">
                  <c:v>1.1293200886292347</c:v>
                </c:pt>
                <c:pt idx="23">
                  <c:v>0.21957852754209239</c:v>
                </c:pt>
                <c:pt idx="24">
                  <c:v>-6.6516546940298682E-2</c:v>
                </c:pt>
                <c:pt idx="25">
                  <c:v>0.31313579668368874</c:v>
                </c:pt>
                <c:pt idx="26">
                  <c:v>0.96969987800163282</c:v>
                </c:pt>
                <c:pt idx="27">
                  <c:v>-1.4144377809579369</c:v>
                </c:pt>
                <c:pt idx="28">
                  <c:v>-1.0353935689741307</c:v>
                </c:pt>
                <c:pt idx="29">
                  <c:v>1.0535121317455367</c:v>
                </c:pt>
                <c:pt idx="30">
                  <c:v>0.81706264284428565</c:v>
                </c:pt>
                <c:pt idx="31">
                  <c:v>0.59646818286522418</c:v>
                </c:pt>
                <c:pt idx="32">
                  <c:v>0.16755020467272283</c:v>
                </c:pt>
                <c:pt idx="33">
                  <c:v>-0.1287387993660728</c:v>
                </c:pt>
                <c:pt idx="34">
                  <c:v>1.3540109927856476</c:v>
                </c:pt>
                <c:pt idx="35">
                  <c:v>1.1235277554191652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noFill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EPI 2014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CCPI 2013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CLIMI 2013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ACP_HID9!$D$2:$D$4</c:f>
              <c:numCache>
                <c:formatCode>0</c:formatCode>
                <c:ptCount val="3"/>
                <c:pt idx="0">
                  <c:v>1.6000000000000005</c:v>
                </c:pt>
                <c:pt idx="1">
                  <c:v>0.23224152658121178</c:v>
                </c:pt>
                <c:pt idx="2">
                  <c:v>1.4243703073072751</c:v>
                </c:pt>
              </c:numCache>
            </c:numRef>
          </c:xVal>
          <c:yVal>
            <c:numRef>
              <c:f>ACP_HID9!$E$2:$E$4</c:f>
              <c:numCache>
                <c:formatCode>0</c:formatCode>
                <c:ptCount val="3"/>
                <c:pt idx="0">
                  <c:v>0.15278247437138134</c:v>
                </c:pt>
                <c:pt idx="1">
                  <c:v>2.5946701843449662</c:v>
                </c:pt>
                <c:pt idx="2">
                  <c:v>0.83819665996665371</c:v>
                </c:pt>
              </c:numCache>
            </c:numRef>
          </c:yVal>
          <c:smooth val="0"/>
        </c:ser>
        <c:ser>
          <c:idx val="2"/>
          <c:order val="2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elete val="1"/>
          </c:dLbls>
          <c:xVal>
            <c:numLit>
              <c:formatCode>General</c:formatCode>
              <c:ptCount val="2"/>
              <c:pt idx="0">
                <c:v>0</c:v>
              </c:pt>
              <c:pt idx="1">
                <c:v>1.6000000000000005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0.15278247437138134</c:v>
              </c:pt>
            </c:numLit>
          </c:yVal>
          <c:smooth val="0"/>
        </c:ser>
        <c:ser>
          <c:idx val="3"/>
          <c:order val="3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elete val="1"/>
          </c:dLbls>
          <c:xVal>
            <c:numLit>
              <c:formatCode>General</c:formatCode>
              <c:ptCount val="2"/>
              <c:pt idx="0">
                <c:v>0</c:v>
              </c:pt>
              <c:pt idx="1">
                <c:v>0.23224152658121178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2.5946701843449662</c:v>
              </c:pt>
            </c:numLit>
          </c:yVal>
          <c:smooth val="0"/>
        </c:ser>
        <c:ser>
          <c:idx val="4"/>
          <c:order val="4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elete val="1"/>
          </c:dLbls>
          <c:xVal>
            <c:numLit>
              <c:formatCode>General</c:formatCode>
              <c:ptCount val="2"/>
              <c:pt idx="0">
                <c:v>0</c:v>
              </c:pt>
              <c:pt idx="1">
                <c:v>1.4243703073072751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0.83819665996665371</c:v>
              </c:pt>
            </c:numLit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4019888"/>
        <c:axId val="144021520"/>
      </c:scatterChart>
      <c:valAx>
        <c:axId val="144019888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fr-FR" dirty="0"/>
                  <a:t>D1 (49,02 %)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low"/>
        <c:txPr>
          <a:bodyPr/>
          <a:lstStyle/>
          <a:p>
            <a:pPr>
              <a:defRPr sz="700"/>
            </a:pPr>
            <a:endParaRPr lang="fr-FR"/>
          </a:p>
        </c:txPr>
        <c:crossAx val="144021520"/>
        <c:crosses val="autoZero"/>
        <c:crossBetween val="midCat"/>
        <c:majorUnit val="1"/>
      </c:valAx>
      <c:valAx>
        <c:axId val="144021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/>
                </a:pPr>
                <a:r>
                  <a:rPr lang="fr-FR" dirty="0"/>
                  <a:t>D2 (35,59 %)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low"/>
        <c:txPr>
          <a:bodyPr/>
          <a:lstStyle/>
          <a:p>
            <a:pPr>
              <a:defRPr sz="700"/>
            </a:pPr>
            <a:endParaRPr lang="fr-FR"/>
          </a:p>
        </c:txPr>
        <c:crossAx val="144019888"/>
        <c:crosses val="autoZero"/>
        <c:crossBetween val="midCat"/>
        <c:majorUnit val="1"/>
      </c:valAx>
      <c:spPr>
        <a:ln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20/05/2015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pi.yale.edu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ermanwatch.org/en/hom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ithschool.ox.ac.uk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dr.undp.org/en/content/human-development-index-hdi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Ordre partiel de pays construit à partir d’indices environnementaux nationaux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Jimmy </a:t>
            </a:r>
            <a:r>
              <a:rPr lang="en-US" b="1" dirty="0" smtClean="0">
                <a:solidFill>
                  <a:schemeClr val="tx1"/>
                </a:solidFill>
              </a:rPr>
              <a:t>LEBLET</a:t>
            </a:r>
            <a:r>
              <a:rPr lang="en-US" b="1" dirty="0" smtClean="0"/>
              <a:t> </a:t>
            </a:r>
            <a:r>
              <a:rPr lang="en-US" dirty="0" smtClean="0"/>
              <a:t>et al. </a:t>
            </a:r>
            <a:endParaRPr lang="en-US" dirty="0"/>
          </a:p>
          <a:p>
            <a:r>
              <a:rPr lang="fr-FR" i="1" dirty="0"/>
              <a:t>IAE de Lyon, </a:t>
            </a:r>
            <a:r>
              <a:rPr lang="fr-FR" i="1" dirty="0" smtClean="0"/>
              <a:t>Université </a:t>
            </a:r>
            <a:r>
              <a:rPr lang="fr-FR" i="1" dirty="0"/>
              <a:t>Lyon 3 </a:t>
            </a:r>
            <a:endParaRPr lang="fr-FR" i="1" dirty="0" smtClean="0"/>
          </a:p>
          <a:p>
            <a:r>
              <a:rPr lang="fr-FR" sz="2600" i="1" dirty="0" smtClean="0">
                <a:solidFill>
                  <a:srgbClr val="00B050"/>
                </a:solidFill>
              </a:rPr>
              <a:t>Atelier Complexité &amp; Politiques Publiques</a:t>
            </a:r>
          </a:p>
          <a:p>
            <a:r>
              <a:rPr lang="fr-FR" sz="2600" i="1" dirty="0" smtClean="0">
                <a:solidFill>
                  <a:srgbClr val="00B050"/>
                </a:solidFill>
              </a:rPr>
              <a:t>UJMLyon 3, 21-22 mai - 2015</a:t>
            </a:r>
            <a:endParaRPr lang="en-US" sz="2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4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Intersections d’ordres totaux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19675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Attention :</a:t>
            </a:r>
            <a:r>
              <a:rPr lang="fr-FR" sz="2000" dirty="0" smtClean="0"/>
              <a:t> on peut obtenir l’ordre vide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40878"/>
            <a:ext cx="1971675" cy="33051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1740878"/>
            <a:ext cx="1971675" cy="33051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021288"/>
            <a:ext cx="6619875" cy="561975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 rot="2529309">
            <a:off x="5944158" y="5222497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 rot="18971728">
            <a:off x="2774049" y="5225134"/>
            <a:ext cx="7200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72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Application aux indices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556792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Restriction </a:t>
            </a:r>
            <a:r>
              <a:rPr lang="fr-FR" sz="2000" dirty="0"/>
              <a:t>à 36 pays : BRICS, membres UE et quelques autres (USA, Japon, 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/>
              <a:t>Création de trois ordres partiels différents à partir d ’indices  environnementaux nationaux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L’ordre partiel des pays induits par HDI et </a:t>
            </a:r>
            <a:r>
              <a:rPr lang="fr-FR" sz="2000" dirty="0" smtClean="0"/>
              <a:t>GDP/capita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L’ordre partiel des pays induits par les 3 indicateurs </a:t>
            </a:r>
            <a:r>
              <a:rPr lang="fr-FR" sz="2000" dirty="0" smtClean="0"/>
              <a:t>environnementaux (EPI2014, CCPI2013 et CLIMI2013)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L’ordre partiel des pays induits </a:t>
            </a:r>
            <a:r>
              <a:rPr lang="fr-FR" sz="2000" dirty="0" smtClean="0"/>
              <a:t>par les cinq indicateurs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288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HDI et GDP/capita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2641244" cy="55892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22484" y="1412776"/>
            <a:ext cx="472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Ordre de hauteur 14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 Un seul plus petit élément : India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Trois éléments maximaux : USA, Denmark et Netherlands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Chaque pays est comparable à au moins 27 pays</a:t>
            </a:r>
          </a:p>
        </p:txBody>
      </p:sp>
    </p:spTree>
    <p:extLst>
      <p:ext uri="{BB962C8B-B14F-4D97-AF65-F5344CB8AC3E}">
        <p14:creationId xmlns:p14="http://schemas.microsoft.com/office/powerpoint/2010/main" val="33932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EPI2014, CCPI2013 et CLIMI2013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28535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1062" y="4245615"/>
            <a:ext cx="7781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Ordre de hauteur 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Cinq éléments minimaux : India, China, Russia Fed, Brazil et Canada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Six éléments maximaux : Czech Rep, Denmark, Germany, Spain, Sweden et UK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Des pays comparables à peu pays : Mexico (11), Malta (7) et Netherlands(6)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Des pays comparables à </a:t>
            </a:r>
            <a:r>
              <a:rPr lang="fr-FR" sz="2000" dirty="0" smtClean="0"/>
              <a:t>beaucoup de pays : Russia Fed (30), Denmark (26), Sweden (27) et UK (26)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90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Les cinq indices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004"/>
            <a:ext cx="9144000" cy="2748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077072"/>
            <a:ext cx="8579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Ordre de hauteur </a:t>
            </a:r>
            <a:r>
              <a:rPr lang="fr-FR" sz="2000" dirty="0" smtClean="0"/>
              <a:t>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Un sommet isolé : Canada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Huit </a:t>
            </a:r>
            <a:r>
              <a:rPr lang="fr-FR" sz="2000" dirty="0"/>
              <a:t>éléments </a:t>
            </a:r>
            <a:r>
              <a:rPr lang="fr-FR" sz="2000" dirty="0" smtClean="0"/>
              <a:t>minimaux 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Douze </a:t>
            </a:r>
            <a:r>
              <a:rPr lang="fr-FR" sz="2000" dirty="0"/>
              <a:t>éléments maximaux 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Des </a:t>
            </a:r>
            <a:r>
              <a:rPr lang="fr-FR" sz="2000" dirty="0"/>
              <a:t>pays comparables à </a:t>
            </a:r>
            <a:r>
              <a:rPr lang="fr-FR" sz="2000" dirty="0" smtClean="0"/>
              <a:t>très peu de </a:t>
            </a:r>
            <a:r>
              <a:rPr lang="fr-FR" sz="2000" dirty="0"/>
              <a:t>pays : </a:t>
            </a:r>
            <a:r>
              <a:rPr lang="fr-FR" sz="2000" dirty="0" smtClean="0"/>
              <a:t>Canada (0), Usa (1), Netherlands (3)</a:t>
            </a: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Des pays comparables à beaucoup de pays : Russia Fed </a:t>
            </a:r>
            <a:r>
              <a:rPr lang="fr-FR" sz="2000" dirty="0" smtClean="0"/>
              <a:t>(24), </a:t>
            </a:r>
            <a:r>
              <a:rPr lang="fr-FR" sz="2000" dirty="0"/>
              <a:t>Denmark (</a:t>
            </a:r>
            <a:r>
              <a:rPr lang="fr-FR" sz="2000" dirty="0" smtClean="0"/>
              <a:t>24), </a:t>
            </a:r>
            <a:r>
              <a:rPr lang="fr-FR" sz="2000" dirty="0"/>
              <a:t>Sweden </a:t>
            </a:r>
            <a:r>
              <a:rPr lang="fr-FR" sz="2000" dirty="0" smtClean="0"/>
              <a:t>(23), Ireland (22) </a:t>
            </a:r>
            <a:r>
              <a:rPr lang="fr-FR" sz="2000" dirty="0"/>
              <a:t>et </a:t>
            </a:r>
            <a:r>
              <a:rPr lang="fr-FR" sz="2000" dirty="0" smtClean="0"/>
              <a:t>China (21)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269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Analyse multidimensionnelle </a:t>
            </a:r>
            <a:r>
              <a:rPr lang="en-US" sz="3200" b="1" dirty="0">
                <a:solidFill>
                  <a:srgbClr val="C00000"/>
                </a:solidFill>
              </a:rPr>
              <a:t>de EPI2014, CCPI2013 et CLIMI2013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489213465"/>
              </p:ext>
            </p:extLst>
          </p:nvPr>
        </p:nvGraphicFramePr>
        <p:xfrm>
          <a:off x="463724" y="1844824"/>
          <a:ext cx="49990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80112" y="1772816"/>
            <a:ext cx="3491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Pas </a:t>
            </a:r>
            <a:r>
              <a:rPr lang="fr-FR" sz="2000" dirty="0"/>
              <a:t>de corrélation entre CCPI et EPI (avec un risque de 5</a:t>
            </a:r>
            <a:r>
              <a:rPr lang="fr-FR" sz="2000" dirty="0" smtClean="0"/>
              <a:t>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 CLIMI est plus corrélé à EPI (0.522) qu’à CPI (0.346</a:t>
            </a:r>
            <a:r>
              <a:rPr lang="fr-FR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Représentation planaire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EPI et CLIMI pour le premier axe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CCPI pour le deuxième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Portugal, Slovaquie, Lituanie et Malte </a:t>
            </a:r>
            <a:r>
              <a:rPr lang="fr-FR" sz="2000" dirty="0" smtClean="0"/>
              <a:t>pas interprétables </a:t>
            </a:r>
            <a:r>
              <a:rPr lang="fr-FR" sz="2000" dirty="0"/>
              <a:t>du fait de la réduction de la dimension.</a:t>
            </a: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001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 rot="12616905">
            <a:off x="2640822" y="1655173"/>
            <a:ext cx="6227445" cy="27786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Comparaison de cette analyse avec l’ordre </a:t>
            </a:r>
            <a:r>
              <a:rPr lang="fr-FR" sz="3200" b="1" dirty="0" smtClean="0">
                <a:solidFill>
                  <a:srgbClr val="C00000"/>
                </a:solidFill>
              </a:rPr>
              <a:t>obtenu</a:t>
            </a:r>
            <a:endParaRPr lang="fr-FR" sz="3200" b="1" dirty="0">
              <a:solidFill>
                <a:srgbClr val="C000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4067944" cy="33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Conclusion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1340768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Nouvel outil pour la comparaison des pays en utilisant plusieurs index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Relation entre deux pays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Possibilité de regrouper les pays par « profils »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Compatibilité de deux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Résultats compatibles avec l’analyse multidimensionnel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 Travaux en cours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Analyse </a:t>
            </a:r>
            <a:r>
              <a:rPr lang="fr-FR" sz="2000" dirty="0" err="1" smtClean="0"/>
              <a:t>multidimensionnellle</a:t>
            </a:r>
            <a:r>
              <a:rPr lang="fr-FR" sz="2000" dirty="0" smtClean="0"/>
              <a:t> des cinq index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Différentes méthodes pour regrouper les pays par « profils »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Interprétation des regroupement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/>
              <a:t>D’autres index …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634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338437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Merci de </a:t>
            </a:r>
            <a:r>
              <a:rPr lang="en-US" sz="3200" b="1" dirty="0" err="1" smtClean="0">
                <a:solidFill>
                  <a:srgbClr val="C00000"/>
                </a:solidFill>
              </a:rPr>
              <a:t>votre</a:t>
            </a:r>
            <a:r>
              <a:rPr lang="en-US" sz="3200" b="1" dirty="0" smtClean="0">
                <a:solidFill>
                  <a:srgbClr val="C00000"/>
                </a:solidFill>
              </a:rPr>
              <a:t> attention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Des questions ?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Contexte &amp; Objectifs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b="1" dirty="0" smtClean="0">
                <a:solidFill>
                  <a:srgbClr val="C00000"/>
                </a:solidFill>
              </a:rPr>
              <a:t>Production</a:t>
            </a:r>
            <a:r>
              <a:rPr lang="fr-FR" dirty="0" smtClean="0"/>
              <a:t> de nombreux indicateurs nationaux dans divers « secteurs ».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C00000"/>
                </a:solidFill>
              </a:rPr>
              <a:t>Usagers</a:t>
            </a:r>
            <a:r>
              <a:rPr lang="fr-FR" dirty="0" smtClean="0"/>
              <a:t>: gouvernements, banques de développement, organisation internationales, ONGs, …:</a:t>
            </a:r>
          </a:p>
          <a:p>
            <a:pPr algn="just"/>
            <a:r>
              <a:rPr lang="en-US" dirty="0" smtClean="0"/>
              <a:t>Informer les “policy-makers”</a:t>
            </a:r>
          </a:p>
          <a:p>
            <a:pPr algn="just"/>
            <a:r>
              <a:rPr lang="fr-FR" dirty="0" smtClean="0"/>
              <a:t>Gestion de l’environnement et des ressources</a:t>
            </a:r>
          </a:p>
          <a:p>
            <a:pPr algn="just"/>
            <a:r>
              <a:rPr lang="fr-FR" dirty="0" smtClean="0"/>
              <a:t>Prises de décision</a:t>
            </a:r>
          </a:p>
          <a:p>
            <a:pPr algn="just"/>
            <a:r>
              <a:rPr lang="fr-FR" dirty="0" smtClean="0"/>
              <a:t>Définition de stratégies de développement</a:t>
            </a:r>
          </a:p>
          <a:p>
            <a:pPr algn="just"/>
            <a:r>
              <a:rPr lang="fr-FR" dirty="0" smtClean="0"/>
              <a:t>Etc.</a:t>
            </a:r>
            <a:endParaRPr lang="en-US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i="1" dirty="0" smtClean="0">
                <a:solidFill>
                  <a:srgbClr val="0070C0"/>
                </a:solidFill>
              </a:rPr>
              <a:t>Comment « comparer » des pays sur la base de plusieurs indicateurs?</a:t>
            </a:r>
          </a:p>
          <a:p>
            <a:pPr marL="0" indent="0">
              <a:buNone/>
            </a:pPr>
            <a:endParaRPr lang="fr-FR" b="1" i="1" dirty="0" smtClean="0">
              <a:solidFill>
                <a:srgbClr val="0070C0"/>
              </a:solidFill>
            </a:endParaRPr>
          </a:p>
          <a:p>
            <a:r>
              <a:rPr lang="fr-FR" b="1" i="1" dirty="0" smtClean="0">
                <a:solidFill>
                  <a:srgbClr val="0070C0"/>
                </a:solidFill>
              </a:rPr>
              <a:t>Comment regrouper les pays </a:t>
            </a:r>
            <a:r>
              <a:rPr lang="fr-FR" b="1" i="1" smtClean="0">
                <a:solidFill>
                  <a:srgbClr val="0070C0"/>
                </a:solidFill>
              </a:rPr>
              <a:t>par </a:t>
            </a:r>
            <a:r>
              <a:rPr lang="fr-FR" b="1" i="1" smtClean="0">
                <a:solidFill>
                  <a:srgbClr val="0070C0"/>
                </a:solidFill>
              </a:rPr>
              <a:t>«</a:t>
            </a:r>
            <a:r>
              <a:rPr lang="fr-FR" b="1" i="1" dirty="0" smtClean="0">
                <a:solidFill>
                  <a:srgbClr val="0070C0"/>
                </a:solidFill>
              </a:rPr>
              <a:t> profils »?</a:t>
            </a:r>
          </a:p>
          <a:p>
            <a:pPr marL="0" indent="0">
              <a:buNone/>
            </a:pPr>
            <a:endParaRPr lang="fr-FR" b="1" i="1" dirty="0" smtClean="0">
              <a:solidFill>
                <a:srgbClr val="0070C0"/>
              </a:solidFill>
            </a:endParaRPr>
          </a:p>
          <a:p>
            <a:r>
              <a:rPr lang="fr-FR" b="1" i="1" dirty="0" smtClean="0">
                <a:solidFill>
                  <a:srgbClr val="0070C0"/>
                </a:solidFill>
              </a:rPr>
              <a:t>Comment interpréter ces regroupements?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solidFill>
                  <a:srgbClr val="00B050"/>
                </a:solidFill>
              </a:rPr>
              <a:t>Analyse de cas: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B050"/>
                </a:solidFill>
              </a:rPr>
              <a:t>environnement &amp; développement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Environmental Performance Index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Rank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EPI 2013 (Yale University)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The Environmental Performance Index (EPI) is constructed through the calculation and aggregation of 20 indicators reflecting national-level environmental data.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These </a:t>
            </a:r>
            <a:r>
              <a:rPr lang="en-US" dirty="0"/>
              <a:t>indicators are combined into </a:t>
            </a:r>
            <a:r>
              <a:rPr lang="en-US" dirty="0" smtClean="0"/>
              <a:t>9 </a:t>
            </a:r>
            <a:r>
              <a:rPr lang="en-US" dirty="0"/>
              <a:t>issue </a:t>
            </a:r>
            <a:r>
              <a:rPr lang="en-US" dirty="0" smtClean="0"/>
              <a:t>categories: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70C0"/>
                </a:solidFill>
              </a:rPr>
              <a:t>environment health impacts, air quality, water &amp; sanitation, water resources, agriculture, forests, fisheries, biodiversity &amp; habitat, climate &amp; energy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epi.yale.edu/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5424010"/>
              </p:ext>
            </p:extLst>
          </p:nvPr>
        </p:nvGraphicFramePr>
        <p:xfrm>
          <a:off x="1259632" y="2420888"/>
          <a:ext cx="2880320" cy="3436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"/>
                <a:gridCol w="1609591"/>
                <a:gridCol w="847153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Luxembourg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83,29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Czech Rep.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81,47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Germany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80,47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Spain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79,79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Austria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78,32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Sweden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78,09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Netherlands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77,75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UK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77,35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Denmark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76,92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Slovenia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76,43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Portugal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</a:rPr>
              <a:t>Climate Change Performance Index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Rank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CCPI 2013 (Germanwatch)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CCPI is primarily </a:t>
            </a:r>
            <a:r>
              <a:rPr lang="en-US" dirty="0"/>
              <a:t>centered on objective </a:t>
            </a:r>
            <a:r>
              <a:rPr lang="en-US" dirty="0" smtClean="0"/>
              <a:t>indicators: 80</a:t>
            </a:r>
            <a:r>
              <a:rPr lang="en-US" dirty="0"/>
              <a:t>% of the evaluation is based on indicators of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30</a:t>
            </a:r>
            <a:r>
              <a:rPr lang="en-US" dirty="0"/>
              <a:t>% for emissions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30</a:t>
            </a:r>
            <a:r>
              <a:rPr lang="en-US" dirty="0"/>
              <a:t>% for recent development of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5</a:t>
            </a:r>
            <a:r>
              <a:rPr lang="en-US" dirty="0"/>
              <a:t>% level of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5</a:t>
            </a:r>
            <a:r>
              <a:rPr lang="en-US" dirty="0"/>
              <a:t>% recent development in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8</a:t>
            </a:r>
            <a:r>
              <a:rPr lang="en-US" dirty="0"/>
              <a:t>% recent development </a:t>
            </a:r>
            <a:r>
              <a:rPr lang="en-US" dirty="0" smtClean="0"/>
              <a:t> renewable energy</a:t>
            </a:r>
          </a:p>
          <a:p>
            <a:r>
              <a:rPr lang="en-US" dirty="0" smtClean="0"/>
              <a:t>2</a:t>
            </a:r>
            <a:r>
              <a:rPr lang="en-US" dirty="0"/>
              <a:t>% share of total primary energy </a:t>
            </a:r>
            <a:r>
              <a:rPr lang="en-US" dirty="0" smtClean="0"/>
              <a:t>supply</a:t>
            </a:r>
          </a:p>
          <a:p>
            <a:pPr marL="0" indent="0" algn="just">
              <a:buNone/>
            </a:pPr>
            <a:r>
              <a:rPr lang="en-US" dirty="0" smtClean="0"/>
              <a:t>The remaining 20</a:t>
            </a:r>
            <a:r>
              <a:rPr lang="en-US" dirty="0"/>
              <a:t>% </a:t>
            </a:r>
            <a:r>
              <a:rPr lang="en-US" dirty="0" smtClean="0"/>
              <a:t>of the CCPI evaluation </a:t>
            </a:r>
            <a:r>
              <a:rPr lang="en-US" dirty="0"/>
              <a:t>is based on national and international climate policy assessments </a:t>
            </a:r>
            <a:r>
              <a:rPr lang="en-US" dirty="0" smtClean="0"/>
              <a:t>(&gt;250 </a:t>
            </a:r>
            <a:r>
              <a:rPr lang="en-US" dirty="0"/>
              <a:t>experts from the respective </a:t>
            </a:r>
            <a:r>
              <a:rPr lang="en-US" dirty="0" smtClean="0"/>
              <a:t>countries)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germanwatch.org/en/home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6680552"/>
              </p:ext>
            </p:extLst>
          </p:nvPr>
        </p:nvGraphicFramePr>
        <p:xfrm>
          <a:off x="1259632" y="2420888"/>
          <a:ext cx="2880320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"/>
                <a:gridCol w="1609591"/>
                <a:gridCol w="847153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69,37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67,81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67,54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67,48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67,33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Malta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67,07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Hungary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Climate Laws, Institutions &amp; Measures Index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Rank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3300" dirty="0" smtClean="0">
                <a:solidFill>
                  <a:srgbClr val="C00000"/>
                </a:solidFill>
              </a:rPr>
              <a:t>CLIMI 2013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(</a:t>
            </a:r>
            <a:r>
              <a:rPr lang="en-US" b="0" dirty="0" smtClean="0">
                <a:solidFill>
                  <a:srgbClr val="C00000"/>
                </a:solidFill>
              </a:rPr>
              <a:t>European Bank </a:t>
            </a:r>
            <a:r>
              <a:rPr lang="en-US" b="0" dirty="0">
                <a:solidFill>
                  <a:srgbClr val="C00000"/>
                </a:solidFill>
              </a:rPr>
              <a:t>for Reconstruction and </a:t>
            </a:r>
            <a:r>
              <a:rPr lang="en-US" b="0" dirty="0" smtClean="0">
                <a:solidFill>
                  <a:srgbClr val="C00000"/>
                </a:solidFill>
              </a:rPr>
              <a:t>Development)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75252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3400" dirty="0"/>
              <a:t>CLIMI measures the breadth and quality of four main policy (12 constituent variables) areas in 95 countries (representing 90% of the world’s GHG emissions): </a:t>
            </a:r>
            <a:endParaRPr lang="en-US" sz="3400" dirty="0" smtClean="0"/>
          </a:p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3400" dirty="0"/>
              <a:t>1. </a:t>
            </a:r>
            <a:r>
              <a:rPr lang="en-US" sz="3400" b="1" dirty="0"/>
              <a:t>International cooperation</a:t>
            </a:r>
            <a:r>
              <a:rPr lang="en-US" sz="3400" dirty="0"/>
              <a:t>: how quickly a government ratified the Kyoto Protocol and whether it developed the institutional capacity to participate in the flexible mechanisms or the Clean Development Mechanism. </a:t>
            </a:r>
          </a:p>
          <a:p>
            <a:pPr marL="0" indent="0" algn="just">
              <a:buNone/>
            </a:pPr>
            <a:r>
              <a:rPr lang="en-US" sz="3400" dirty="0"/>
              <a:t>2. </a:t>
            </a:r>
            <a:r>
              <a:rPr lang="en-US" sz="3400" b="1" dirty="0"/>
              <a:t>Domestic climate framework</a:t>
            </a:r>
            <a:r>
              <a:rPr lang="en-US" sz="3400" dirty="0"/>
              <a:t>: this includes broad climate change laws and targets, as well as the levels of institutional engagement in climate change. </a:t>
            </a:r>
          </a:p>
          <a:p>
            <a:pPr marL="0" indent="0" algn="just">
              <a:buNone/>
            </a:pPr>
            <a:r>
              <a:rPr lang="en-US" sz="3400" dirty="0"/>
              <a:t>3. </a:t>
            </a:r>
            <a:r>
              <a:rPr lang="en-US" sz="3400" b="1" dirty="0"/>
              <a:t>Sectoral fiscal or regulatory measures or targets</a:t>
            </a:r>
            <a:r>
              <a:rPr lang="en-US" sz="3400" dirty="0"/>
              <a:t>: these include targets and regulations in each of the sectors identified in the reports of the Intergovernmental Panel on Climate Change, apart from waste. </a:t>
            </a:r>
          </a:p>
          <a:p>
            <a:pPr marL="0" indent="0" algn="just">
              <a:buNone/>
            </a:pPr>
            <a:r>
              <a:rPr lang="en-US" sz="3400" dirty="0"/>
              <a:t>4. </a:t>
            </a:r>
            <a:r>
              <a:rPr lang="en-US" sz="3400" b="1" dirty="0"/>
              <a:t>Cross-sectoral fiscal or regulatory measures</a:t>
            </a:r>
            <a:r>
              <a:rPr lang="en-US" sz="3400" dirty="0"/>
              <a:t>: these include carbon taxes and emission-trading schemes. 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4770420"/>
              </p:ext>
            </p:extLst>
          </p:nvPr>
        </p:nvGraphicFramePr>
        <p:xfrm>
          <a:off x="1259632" y="2420888"/>
          <a:ext cx="2880320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"/>
                <a:gridCol w="1609591"/>
                <a:gridCol w="847153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0,787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0,783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0,758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0,722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Slovenia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0,698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Netherlands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0,667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42966" y="5661248"/>
            <a:ext cx="37290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Steves &amp; Teytelboym (2013) </a:t>
            </a:r>
            <a:endParaRPr lang="en-US" sz="1400" dirty="0" smtClean="0"/>
          </a:p>
          <a:p>
            <a:r>
              <a:rPr lang="en-US" sz="1400" dirty="0" smtClean="0"/>
              <a:t>Political </a:t>
            </a:r>
            <a:r>
              <a:rPr lang="en-US" sz="1400" dirty="0"/>
              <a:t>Economy of Climate Change Policy. </a:t>
            </a:r>
            <a:endParaRPr lang="en-US" sz="1400" dirty="0" smtClean="0"/>
          </a:p>
          <a:p>
            <a:r>
              <a:rPr lang="en-US" sz="1400" dirty="0" smtClean="0"/>
              <a:t>Working </a:t>
            </a:r>
            <a:r>
              <a:rPr lang="en-US" sz="1400" dirty="0"/>
              <a:t>paper </a:t>
            </a:r>
            <a:r>
              <a:rPr lang="en-US" sz="1400" dirty="0" smtClean="0"/>
              <a:t>13-02,</a:t>
            </a:r>
          </a:p>
          <a:p>
            <a:r>
              <a:rPr lang="en-US" sz="1400" dirty="0" smtClean="0"/>
              <a:t>Smith </a:t>
            </a:r>
            <a:r>
              <a:rPr lang="en-US" sz="1400" dirty="0"/>
              <a:t>School of Enterprise and the Environment </a:t>
            </a:r>
            <a:endParaRPr lang="en-US" sz="1400" dirty="0" smtClean="0"/>
          </a:p>
          <a:p>
            <a:r>
              <a:rPr lang="en-US" sz="1400" i="1" dirty="0" smtClean="0">
                <a:hlinkClick r:id="rId2"/>
              </a:rPr>
              <a:t>www.smithschool.ox.ac.uk/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707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Human Development Index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Rank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HDI 2013 (</a:t>
            </a:r>
            <a:r>
              <a:rPr lang="fr-FR" i="1" dirty="0" smtClean="0">
                <a:solidFill>
                  <a:srgbClr val="C00000"/>
                </a:solidFill>
              </a:rPr>
              <a:t>UNDP</a:t>
            </a:r>
            <a:r>
              <a:rPr lang="fr-FR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The Human Development Index (HDI) is a summary measure of average achievement in key dimensions of human development: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long and healthy </a:t>
            </a:r>
            <a:r>
              <a:rPr lang="en-US" dirty="0" smtClean="0"/>
              <a:t>life </a:t>
            </a:r>
          </a:p>
          <a:p>
            <a:pPr algn="just"/>
            <a:r>
              <a:rPr lang="en-US" dirty="0" smtClean="0"/>
              <a:t>being knowledgeable</a:t>
            </a:r>
          </a:p>
          <a:p>
            <a:pPr algn="just"/>
            <a:r>
              <a:rPr lang="en-US" dirty="0" smtClean="0"/>
              <a:t>have </a:t>
            </a:r>
            <a:r>
              <a:rPr lang="en-US" dirty="0"/>
              <a:t>a decent standard of </a:t>
            </a:r>
            <a:r>
              <a:rPr lang="en-US" dirty="0" smtClean="0"/>
              <a:t>living.</a:t>
            </a:r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HDI is the geometric mean of normalized indices for each of the three dimensions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hdr.undp.org/en/content/human-development-index-hdi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6384966"/>
              </p:ext>
            </p:extLst>
          </p:nvPr>
        </p:nvGraphicFramePr>
        <p:xfrm>
          <a:off x="1259632" y="2420888"/>
          <a:ext cx="2880320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"/>
                <a:gridCol w="1609591"/>
                <a:gridCol w="847153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Netherlands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0,914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0,902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Denmark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Ireland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0,899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Sweden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0,898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0,892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Korea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0,891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Gross Domestic Product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2013 GDP </a:t>
            </a:r>
            <a:r>
              <a:rPr lang="fr-FR" sz="2000" b="0" dirty="0" smtClean="0"/>
              <a:t>(</a:t>
            </a:r>
            <a:r>
              <a:rPr lang="fr-FR" sz="2000" b="0" dirty="0"/>
              <a:t>Billions US$)</a:t>
            </a:r>
            <a:endParaRPr lang="en-US" sz="2000" b="0" dirty="0">
              <a:solidFill>
                <a:srgbClr val="C000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2013 GDP/capita </a:t>
            </a:r>
            <a:r>
              <a:rPr lang="fr-FR" sz="2000" b="0" dirty="0" smtClean="0"/>
              <a:t>(k USD)</a:t>
            </a:r>
            <a:endParaRPr lang="en-US" sz="2000" b="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0477115"/>
              </p:ext>
            </p:extLst>
          </p:nvPr>
        </p:nvGraphicFramePr>
        <p:xfrm>
          <a:off x="1259632" y="2420888"/>
          <a:ext cx="2880320" cy="312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"/>
                <a:gridCol w="1609591"/>
                <a:gridCol w="847153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16525,593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8000,516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6080,705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3546,635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2750,544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UK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2617,375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2471,485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2166,696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Russia Fed.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2068,772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1955,181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84397262"/>
              </p:ext>
            </p:extLst>
          </p:nvPr>
        </p:nvGraphicFramePr>
        <p:xfrm>
          <a:off x="5508104" y="2348880"/>
          <a:ext cx="2664297" cy="3436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49"/>
                <a:gridCol w="1388849"/>
                <a:gridCol w="888099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Luxembourg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109,715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Denmark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60,368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Sweden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56,754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USA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52,275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Canada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50,133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Ireland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48,631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Netherlands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48,190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Japan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47,752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Finland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45,903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Austria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45,663 USD</a:t>
                      </a:r>
                    </a:p>
                  </a:txBody>
                  <a:tcPr marL="7620" marR="7620" marT="762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375623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Belgium</a:t>
                      </a:r>
                      <a:endParaRPr lang="en-US" sz="2000" b="1" i="0" u="none" strike="noStrike" dirty="0">
                        <a:solidFill>
                          <a:srgbClr val="375623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44,710 USD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7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Ordres Partiels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7564" y="162880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Définition :</a:t>
            </a:r>
            <a:r>
              <a:rPr lang="fr-FR" sz="2000" dirty="0" smtClean="0"/>
              <a:t> Un ordre partiel (ou ensemble ordonné) est une relation binaire transitive et antiréflexive, noté en général &lt;</a:t>
            </a:r>
          </a:p>
          <a:p>
            <a:endParaRPr lang="fr-FR" sz="2000" dirty="0"/>
          </a:p>
          <a:p>
            <a:r>
              <a:rPr lang="fr-FR" sz="2000" u="sng" dirty="0" smtClean="0"/>
              <a:t>Exemples :</a:t>
            </a:r>
            <a:r>
              <a:rPr lang="fr-FR" sz="2000" dirty="0" smtClean="0"/>
              <a:t> « est plus petit que », « est un », « est plus jolie que », …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56" y="3429000"/>
            <a:ext cx="53308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Intersections d’ordres totaux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" y="1117844"/>
            <a:ext cx="1925215" cy="33051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59" y="1052735"/>
            <a:ext cx="1971675" cy="3305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10" y="1052735"/>
            <a:ext cx="1971675" cy="3305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83" y="5229201"/>
            <a:ext cx="3505200" cy="1476375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2072630">
            <a:off x="1928888" y="4420797"/>
            <a:ext cx="834751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 rot="5400000">
            <a:off x="3992608" y="4379777"/>
            <a:ext cx="834751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8011215">
            <a:off x="6083717" y="4361506"/>
            <a:ext cx="834751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604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1100</Words>
  <Application>Microsoft Office PowerPoint</Application>
  <PresentationFormat>Affichage à l'écran (4:3)</PresentationFormat>
  <Paragraphs>347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Thème Office</vt:lpstr>
      <vt:lpstr>Ordre partiel de pays construit à partir d’indices environnementaux nationaux</vt:lpstr>
      <vt:lpstr>Contexte &amp; Objectifs</vt:lpstr>
      <vt:lpstr>Environmental Performance Index</vt:lpstr>
      <vt:lpstr>Climate Change Performance Index</vt:lpstr>
      <vt:lpstr>Climate Laws, Institutions &amp; Measures Index</vt:lpstr>
      <vt:lpstr>Human Development Index</vt:lpstr>
      <vt:lpstr>Gross Domestic Product</vt:lpstr>
      <vt:lpstr>Ordres Partiels</vt:lpstr>
      <vt:lpstr>Intersections d’ordres totaux</vt:lpstr>
      <vt:lpstr>Intersections d’ordres totaux</vt:lpstr>
      <vt:lpstr>Application aux indices</vt:lpstr>
      <vt:lpstr>HDI et GDP/capita</vt:lpstr>
      <vt:lpstr>EPI2014, CCPI2013 et CLIMI2013</vt:lpstr>
      <vt:lpstr>Les cinq indices</vt:lpstr>
      <vt:lpstr>Analyse multidimensionnelle de EPI2014, CCPI2013 et CLIMI2013</vt:lpstr>
      <vt:lpstr>Comparaison de cette analyse avec l’ordre obtenu</vt:lpstr>
      <vt:lpstr>Conclusion</vt:lpstr>
      <vt:lpstr>Merci de votre attention  Des questions 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MAZZEGA</dc:creator>
  <cp:lastModifiedBy>Jimmy Leblet</cp:lastModifiedBy>
  <cp:revision>56</cp:revision>
  <dcterms:created xsi:type="dcterms:W3CDTF">2015-05-04T18:59:17Z</dcterms:created>
  <dcterms:modified xsi:type="dcterms:W3CDTF">2015-05-20T14:02:46Z</dcterms:modified>
</cp:coreProperties>
</file>