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78" r:id="rId5"/>
    <p:sldId id="280" r:id="rId6"/>
    <p:sldId id="281" r:id="rId7"/>
    <p:sldId id="282" r:id="rId8"/>
    <p:sldId id="283" r:id="rId9"/>
    <p:sldId id="284" r:id="rId10"/>
    <p:sldId id="285" r:id="rId11"/>
    <p:sldId id="286" r:id="rId12"/>
    <p:sldId id="287" r:id="rId13"/>
    <p:sldId id="288" r:id="rId14"/>
    <p:sldId id="291" r:id="rId15"/>
    <p:sldId id="292" r:id="rId16"/>
    <p:sldId id="289" r:id="rId17"/>
    <p:sldId id="293" r:id="rId18"/>
    <p:sldId id="294" r:id="rId19"/>
    <p:sldId id="295" r:id="rId20"/>
    <p:sldId id="296" r:id="rId21"/>
    <p:sldId id="297" r:id="rId22"/>
    <p:sldId id="298" r:id="rId23"/>
    <p:sldId id="299" r:id="rId24"/>
    <p:sldId id="300" r:id="rId25"/>
    <p:sldId id="301" r:id="rId26"/>
    <p:sldId id="302" r:id="rId27"/>
    <p:sldId id="303" r:id="rId28"/>
    <p:sldId id="305" r:id="rId29"/>
    <p:sldId id="304" r:id="rId30"/>
    <p:sldId id="306" r:id="rId31"/>
    <p:sldId id="308" r:id="rId32"/>
    <p:sldId id="30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75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C65A7E-D9F5-EF49-BCC2-AEFB10A1740B}" type="datetimeFigureOut">
              <a:rPr lang="en-US" smtClean="0"/>
              <a:t>17/05/15</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2F93D0-1AAB-DC42-86C5-1E881C82CCDC}" type="slidenum">
              <a:rPr lang="it-IT" smtClean="0"/>
              <a:t>‹#›</a:t>
            </a:fld>
            <a:endParaRPr lang="it-IT"/>
          </a:p>
        </p:txBody>
      </p:sp>
    </p:spTree>
    <p:extLst>
      <p:ext uri="{BB962C8B-B14F-4D97-AF65-F5344CB8AC3E}">
        <p14:creationId xmlns:p14="http://schemas.microsoft.com/office/powerpoint/2010/main" val="2680612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42A527-121F-4B44-B640-2FD4C4C4676F}" type="slidenum">
              <a:rPr lang="it-IT"/>
              <a:pPr/>
              <a:t>4</a:t>
            </a:fld>
            <a:endParaRPr lang="it-IT"/>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FA487E-A090-424F-9389-AAFF6521450F}" type="slidenum">
              <a:rPr lang="it-IT"/>
              <a:pPr/>
              <a:t>5</a:t>
            </a:fld>
            <a:endParaRPr lang="it-IT"/>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7A14ABD-72F0-1B4D-9E7F-ED81653C8F43}" type="datetimeFigureOut">
              <a:rPr lang="en-US" smtClean="0"/>
              <a:t>17/05/15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162077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A14ABD-72F0-1B4D-9E7F-ED81653C8F43}" type="datetimeFigureOut">
              <a:rPr lang="en-US" smtClean="0"/>
              <a:t>17/05/15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294011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A14ABD-72F0-1B4D-9E7F-ED81653C8F43}" type="datetimeFigureOut">
              <a:rPr lang="en-US" smtClean="0"/>
              <a:t>17/05/15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2912602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709349-35B7-2D40-8534-D62D791DB1BC}" type="slidenum">
              <a:rPr lang="en-US"/>
              <a:pPr/>
              <a:t>‹#›</a:t>
            </a:fld>
            <a:endParaRPr lang="en-US"/>
          </a:p>
        </p:txBody>
      </p:sp>
    </p:spTree>
    <p:extLst>
      <p:ext uri="{BB962C8B-B14F-4D97-AF65-F5344CB8AC3E}">
        <p14:creationId xmlns:p14="http://schemas.microsoft.com/office/powerpoint/2010/main" val="2047004945"/>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it-IT"/>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half" idx="3"/>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5D4FB58-6CFE-7C4B-BCC9-DC5CA13BDE7A}" type="slidenum">
              <a:rPr lang="en-US"/>
              <a:pPr/>
              <a:t>‹#›</a:t>
            </a:fld>
            <a:endParaRPr lang="en-US"/>
          </a:p>
        </p:txBody>
      </p:sp>
    </p:spTree>
    <p:extLst>
      <p:ext uri="{BB962C8B-B14F-4D97-AF65-F5344CB8AC3E}">
        <p14:creationId xmlns:p14="http://schemas.microsoft.com/office/powerpoint/2010/main" val="2146776073"/>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A14ABD-72F0-1B4D-9E7F-ED81653C8F43}" type="datetimeFigureOut">
              <a:rPr lang="en-US" smtClean="0"/>
              <a:t>17/05/15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278018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A14ABD-72F0-1B4D-9E7F-ED81653C8F43}" type="datetimeFigureOut">
              <a:rPr lang="en-US" smtClean="0"/>
              <a:t>17/05/15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246057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7A14ABD-72F0-1B4D-9E7F-ED81653C8F43}" type="datetimeFigureOut">
              <a:rPr lang="en-US" smtClean="0"/>
              <a:t>17/05/15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2784504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7A14ABD-72F0-1B4D-9E7F-ED81653C8F43}" type="datetimeFigureOut">
              <a:rPr lang="en-US" smtClean="0"/>
              <a:t>17/05/15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390303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7A14ABD-72F0-1B4D-9E7F-ED81653C8F43}" type="datetimeFigureOut">
              <a:rPr lang="en-US" smtClean="0"/>
              <a:t>17/05/15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96263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14ABD-72F0-1B4D-9E7F-ED81653C8F43}" type="datetimeFigureOut">
              <a:rPr lang="en-US" smtClean="0"/>
              <a:t>17/05/15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327870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A14ABD-72F0-1B4D-9E7F-ED81653C8F43}" type="datetimeFigureOut">
              <a:rPr lang="en-US" smtClean="0"/>
              <a:t>17/05/15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75471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A14ABD-72F0-1B4D-9E7F-ED81653C8F43}" type="datetimeFigureOut">
              <a:rPr lang="en-US" smtClean="0"/>
              <a:t>17/05/15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AFBC9-C6BE-0C43-A71D-DC4BB8F5EAAC}" type="slidenum">
              <a:rPr lang="en-GB" smtClean="0"/>
              <a:t>‹#›</a:t>
            </a:fld>
            <a:endParaRPr lang="en-GB"/>
          </a:p>
        </p:txBody>
      </p:sp>
    </p:spTree>
    <p:extLst>
      <p:ext uri="{BB962C8B-B14F-4D97-AF65-F5344CB8AC3E}">
        <p14:creationId xmlns:p14="http://schemas.microsoft.com/office/powerpoint/2010/main" val="3942435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14ABD-72F0-1B4D-9E7F-ED81653C8F43}" type="datetimeFigureOut">
              <a:rPr lang="en-US" smtClean="0"/>
              <a:t>17/05/15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AFBC9-C6BE-0C43-A71D-DC4BB8F5EAAC}" type="slidenum">
              <a:rPr lang="en-GB" smtClean="0"/>
              <a:t>‹#›</a:t>
            </a:fld>
            <a:endParaRPr lang="en-GB"/>
          </a:p>
        </p:txBody>
      </p:sp>
    </p:spTree>
    <p:extLst>
      <p:ext uri="{BB962C8B-B14F-4D97-AF65-F5344CB8AC3E}">
        <p14:creationId xmlns:p14="http://schemas.microsoft.com/office/powerpoint/2010/main" val="420369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emf"/><Relationship Id="rId3"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hyperlink" Target="mailto:ugo.pagallo@unito.i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it-IT" sz="2800" b="1" dirty="0">
                <a:solidFill>
                  <a:srgbClr val="FF0000"/>
                </a:solidFill>
              </a:rPr>
              <a:t>ATELIER COMPLEXITÉ ET POLITIQUES PUBLIQUES, 2E </a:t>
            </a:r>
            <a:r>
              <a:rPr lang="it-IT" sz="2800" b="1" dirty="0" smtClean="0">
                <a:solidFill>
                  <a:srgbClr val="FF0000"/>
                </a:solidFill>
              </a:rPr>
              <a:t>ÉDITION, LYON, 22 MAY 2015</a:t>
            </a:r>
            <a:endParaRPr lang="en-GB" sz="2800" b="1" dirty="0">
              <a:solidFill>
                <a:srgbClr val="FF0000"/>
              </a:solidFill>
            </a:endParaRPr>
          </a:p>
        </p:txBody>
      </p:sp>
      <p:sp>
        <p:nvSpPr>
          <p:cNvPr id="5" name="Content Placeholder 4"/>
          <p:cNvSpPr>
            <a:spLocks noGrp="1"/>
          </p:cNvSpPr>
          <p:nvPr>
            <p:ph idx="1"/>
          </p:nvPr>
        </p:nvSpPr>
        <p:spPr>
          <a:xfrm>
            <a:off x="457200" y="1417638"/>
            <a:ext cx="8229600" cy="4708525"/>
          </a:xfrm>
        </p:spPr>
        <p:txBody>
          <a:bodyPr>
            <a:normAutofit/>
          </a:bodyPr>
          <a:lstStyle/>
          <a:p>
            <a:pPr marL="0" indent="0" algn="ctr">
              <a:buNone/>
            </a:pPr>
            <a:r>
              <a:rPr lang="en-GB" sz="3600" b="1" dirty="0"/>
              <a:t>Complexity, Public Policies, and the Role of Network Theory in Legal Information for Reality</a:t>
            </a:r>
            <a:endParaRPr lang="en-US" sz="3600" dirty="0"/>
          </a:p>
          <a:p>
            <a:pPr marL="0" indent="0" algn="ctr">
              <a:buNone/>
            </a:pPr>
            <a:r>
              <a:rPr lang="en-GB" dirty="0" smtClean="0">
                <a:solidFill>
                  <a:srgbClr val="FF0000"/>
                </a:solidFill>
              </a:rPr>
              <a:t>Ugo Pagallo</a:t>
            </a:r>
            <a:r>
              <a:rPr lang="en-GB" baseline="30000" dirty="0" smtClean="0">
                <a:solidFill>
                  <a:srgbClr val="FF0000"/>
                </a:solidFill>
              </a:rPr>
              <a:t> </a:t>
            </a:r>
            <a:r>
              <a:rPr lang="it-IT" dirty="0" smtClean="0">
                <a:solidFill>
                  <a:srgbClr val="FF0000"/>
                </a:solidFill>
              </a:rPr>
              <a:t>(Torino Law School)</a:t>
            </a:r>
            <a:r>
              <a:rPr lang="en-GB" dirty="0">
                <a:solidFill>
                  <a:srgbClr val="FF0000"/>
                </a:solidFill>
              </a:rPr>
              <a:t> </a:t>
            </a:r>
            <a:endParaRPr lang="en-US" dirty="0">
              <a:solidFill>
                <a:srgbClr val="FF0000"/>
              </a:solidFill>
            </a:endParaRPr>
          </a:p>
        </p:txBody>
      </p:sp>
      <p:pic>
        <p:nvPicPr>
          <p:cNvPr id="6" name="Picture 5" descr="http://www.aiesec.org/cms/aiesec/AI/Western%20Europe%20and%20North%20America/ITALY/AIESEC%20TORINO/Immagini/loghi/uni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2400"/>
            <a:ext cx="2479675" cy="2379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www.difossombrone.it/images/universita/torino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962400"/>
            <a:ext cx="2971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http://www.e-fad.it/img/second_life_scuola_universita_tori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962400"/>
            <a:ext cx="26670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126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3/4 </a:t>
            </a:r>
            <a:r>
              <a:rPr lang="en-GB" dirty="0">
                <a:solidFill>
                  <a:srgbClr val="FF0000"/>
                </a:solidFill>
              </a:rPr>
              <a:t>Legal networked information</a:t>
            </a:r>
            <a:endParaRPr lang="it-IT" dirty="0"/>
          </a:p>
        </p:txBody>
      </p:sp>
      <p:sp>
        <p:nvSpPr>
          <p:cNvPr id="3" name="Content Placeholder 2"/>
          <p:cNvSpPr>
            <a:spLocks noGrp="1"/>
          </p:cNvSpPr>
          <p:nvPr>
            <p:ph idx="1"/>
          </p:nvPr>
        </p:nvSpPr>
        <p:spPr/>
        <p:txBody>
          <a:bodyPr/>
          <a:lstStyle/>
          <a:p>
            <a:pPr marL="0" indent="0">
              <a:buNone/>
            </a:pPr>
            <a:r>
              <a:rPr lang="en-GB" dirty="0" smtClean="0"/>
              <a:t>Such a threefold level of analysis needs a further conceptual ingredient, namely that of data.</a:t>
            </a:r>
          </a:p>
          <a:p>
            <a:pPr marL="0" indent="0">
              <a:buNone/>
            </a:pPr>
            <a:r>
              <a:rPr lang="en-GB" dirty="0" smtClean="0"/>
              <a:t>Hence, from this viewpoint, I assume:</a:t>
            </a:r>
          </a:p>
          <a:p>
            <a:pPr marL="0" indent="0">
              <a:buNone/>
            </a:pPr>
            <a:r>
              <a:rPr lang="en-GB" dirty="0" smtClean="0">
                <a:latin typeface="Wingdings"/>
                <a:ea typeface="Wingdings"/>
                <a:cs typeface="Wingdings"/>
                <a:sym typeface="Wingdings"/>
              </a:rPr>
              <a:t></a:t>
            </a:r>
            <a:r>
              <a:rPr lang="en-GB" dirty="0">
                <a:sym typeface="Wingdings"/>
              </a:rPr>
              <a:t> </a:t>
            </a:r>
            <a:r>
              <a:rPr lang="en-GB" dirty="0" smtClean="0"/>
              <a:t>Information = that </a:t>
            </a:r>
            <a:r>
              <a:rPr lang="en-GB" dirty="0"/>
              <a:t>which is made of </a:t>
            </a:r>
            <a:r>
              <a:rPr lang="en-GB" dirty="0" smtClean="0"/>
              <a:t>data (e.g. information = </a:t>
            </a:r>
            <a:r>
              <a:rPr lang="en-GB" dirty="0" smtClean="0">
                <a:solidFill>
                  <a:srgbClr val="FF0000"/>
                </a:solidFill>
              </a:rPr>
              <a:t>data + meaning</a:t>
            </a:r>
            <a:r>
              <a:rPr lang="en-GB" dirty="0" smtClean="0"/>
              <a:t>), and</a:t>
            </a:r>
          </a:p>
          <a:p>
            <a:pPr marL="0" indent="0">
              <a:buNone/>
            </a:pPr>
            <a:r>
              <a:rPr lang="en-GB" dirty="0" smtClean="0">
                <a:latin typeface="Wingdings"/>
                <a:ea typeface="Wingdings"/>
                <a:cs typeface="Wingdings"/>
                <a:sym typeface="Wingdings"/>
              </a:rPr>
              <a:t></a:t>
            </a:r>
            <a:r>
              <a:rPr lang="en-GB" dirty="0">
                <a:sym typeface="Wingdings"/>
              </a:rPr>
              <a:t> </a:t>
            </a:r>
            <a:r>
              <a:rPr lang="en-GB" dirty="0" smtClean="0"/>
              <a:t>Data = that </a:t>
            </a:r>
            <a:r>
              <a:rPr lang="en-GB" dirty="0"/>
              <a:t>which is made of lack of uniformity in the real world if, and only if, such data is additionally </a:t>
            </a:r>
            <a:r>
              <a:rPr lang="en-GB" dirty="0" smtClean="0"/>
              <a:t>well formed </a:t>
            </a:r>
            <a:r>
              <a:rPr lang="en-GB" dirty="0"/>
              <a:t>and </a:t>
            </a:r>
            <a:r>
              <a:rPr lang="en-GB" dirty="0" smtClean="0"/>
              <a:t>meaningful</a:t>
            </a:r>
            <a:r>
              <a:rPr lang="en-US" dirty="0" smtClean="0"/>
              <a:t> </a:t>
            </a:r>
            <a:endParaRPr lang="en-GB" dirty="0"/>
          </a:p>
        </p:txBody>
      </p:sp>
    </p:spTree>
    <p:extLst>
      <p:ext uri="{BB962C8B-B14F-4D97-AF65-F5344CB8AC3E}">
        <p14:creationId xmlns:p14="http://schemas.microsoft.com/office/powerpoint/2010/main" val="16567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rPr>
              <a:t>3.1/4 LNI “as” Reality</a:t>
            </a:r>
            <a:endParaRPr lang="it-IT"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lgn="ctr">
              <a:buNone/>
            </a:pPr>
            <a:r>
              <a:rPr lang="en-GB" dirty="0" smtClean="0"/>
              <a:t>Legal networked information (LNI) “as” reality refers to data that can be meaningful independently of an intelligent producer/informer. </a:t>
            </a:r>
            <a:r>
              <a:rPr lang="en-GB" dirty="0"/>
              <a:t>Think of the series of concentric rings visible in the wood of a cut tree trunk, which allows us to estimate the age of that tree. This perspective has become popular in the field of evolutionary psychology, according to which basic human concepts would be wired in our brains thus grounding cultural evolution. </a:t>
            </a:r>
          </a:p>
        </p:txBody>
      </p:sp>
    </p:spTree>
    <p:extLst>
      <p:ext uri="{BB962C8B-B14F-4D97-AF65-F5344CB8AC3E}">
        <p14:creationId xmlns:p14="http://schemas.microsoft.com/office/powerpoint/2010/main" val="34683120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rPr>
              <a:t>3.1/4 LNI “as” Reality</a:t>
            </a:r>
            <a:endParaRPr lang="it-IT" dirty="0">
              <a:solidFill>
                <a:srgbClr val="FF0000"/>
              </a:solidFill>
            </a:endParaRPr>
          </a:p>
        </p:txBody>
      </p:sp>
      <p:sp>
        <p:nvSpPr>
          <p:cNvPr id="3" name="Content Placeholder 2"/>
          <p:cNvSpPr>
            <a:spLocks noGrp="1"/>
          </p:cNvSpPr>
          <p:nvPr>
            <p:ph idx="1"/>
          </p:nvPr>
        </p:nvSpPr>
        <p:spPr/>
        <p:txBody>
          <a:bodyPr>
            <a:normAutofit/>
          </a:bodyPr>
          <a:lstStyle/>
          <a:p>
            <a:pPr marL="0" indent="0" algn="ctr">
              <a:buNone/>
            </a:pPr>
            <a:r>
              <a:rPr lang="en-GB" dirty="0"/>
              <a:t>T</a:t>
            </a:r>
            <a:r>
              <a:rPr lang="en-GB" dirty="0" smtClean="0"/>
              <a:t>his </a:t>
            </a:r>
            <a:r>
              <a:rPr lang="en-GB" dirty="0"/>
              <a:t>stance </a:t>
            </a:r>
            <a:r>
              <a:rPr lang="en-GB" dirty="0" smtClean="0"/>
              <a:t>specifies as well, that which </a:t>
            </a:r>
            <a:r>
              <a:rPr lang="en-GB" dirty="0"/>
              <a:t>all the variables of the natural law tradition have in common, namely the examination of being </a:t>
            </a:r>
            <a:r>
              <a:rPr lang="en-GB" i="1" dirty="0"/>
              <a:t>qua</a:t>
            </a:r>
            <a:r>
              <a:rPr lang="en-GB" dirty="0"/>
              <a:t> being, or its essence, so that law could be found in the nature of the individuals, of the world, of the things, i.e. the German “Natur der Sache.”</a:t>
            </a:r>
            <a:r>
              <a:rPr lang="en-US" dirty="0"/>
              <a:t> </a:t>
            </a:r>
            <a:r>
              <a:rPr lang="en-US" dirty="0" smtClean="0"/>
              <a:t>However, we do not have to buy these ideas so as to grasp the beauty of today’s work on complexity, information, and legal networks</a:t>
            </a:r>
            <a:endParaRPr lang="en-GB" dirty="0"/>
          </a:p>
        </p:txBody>
      </p:sp>
    </p:spTree>
    <p:extLst>
      <p:ext uri="{BB962C8B-B14F-4D97-AF65-F5344CB8AC3E}">
        <p14:creationId xmlns:p14="http://schemas.microsoft.com/office/powerpoint/2010/main" val="15535941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3.1/4 LNI “as” Reality</a:t>
            </a:r>
            <a:endParaRPr lang="it-IT" dirty="0"/>
          </a:p>
        </p:txBody>
      </p:sp>
      <p:sp>
        <p:nvSpPr>
          <p:cNvPr id="4" name="Text Placeholder 3"/>
          <p:cNvSpPr>
            <a:spLocks noGrp="1"/>
          </p:cNvSpPr>
          <p:nvPr>
            <p:ph type="body" idx="1"/>
          </p:nvPr>
        </p:nvSpPr>
        <p:spPr/>
        <p:txBody>
          <a:bodyPr anchor="ctr"/>
          <a:lstStyle/>
          <a:p>
            <a:pPr algn="ctr"/>
            <a:r>
              <a:rPr lang="it-IT" dirty="0" smtClean="0">
                <a:solidFill>
                  <a:srgbClr val="FF0000"/>
                </a:solidFill>
              </a:rPr>
              <a:t>The US Supreme Court</a:t>
            </a:r>
            <a:endParaRPr lang="it-IT" dirty="0">
              <a:solidFill>
                <a:srgbClr val="FF0000"/>
              </a:solidFill>
            </a:endParaRPr>
          </a:p>
        </p:txBody>
      </p:sp>
      <p:sp>
        <p:nvSpPr>
          <p:cNvPr id="6" name="Text Placeholder 5"/>
          <p:cNvSpPr>
            <a:spLocks noGrp="1"/>
          </p:cNvSpPr>
          <p:nvPr>
            <p:ph type="body" sz="quarter" idx="3"/>
          </p:nvPr>
        </p:nvSpPr>
        <p:spPr/>
        <p:txBody>
          <a:bodyPr anchor="ctr"/>
          <a:lstStyle/>
          <a:p>
            <a:pPr algn="ctr"/>
            <a:r>
              <a:rPr lang="it-IT" dirty="0" smtClean="0">
                <a:solidFill>
                  <a:srgbClr val="FF0000"/>
                </a:solidFill>
              </a:rPr>
              <a:t>The Italian Const’l Court</a:t>
            </a:r>
            <a:endParaRPr lang="it-IT" dirty="0">
              <a:solidFill>
                <a:srgbClr val="FF0000"/>
              </a:solidFill>
            </a:endParaRPr>
          </a:p>
        </p:txBody>
      </p:sp>
      <p:pic>
        <p:nvPicPr>
          <p:cNvPr id="8" name="Picture 1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999" b="1999"/>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rcRect t="994" b="994"/>
          <a:stretch>
            <a:fillRect/>
          </a:stretch>
        </p:blipFill>
        <p:spPr/>
      </p:pic>
    </p:spTree>
    <p:extLst>
      <p:ext uri="{BB962C8B-B14F-4D97-AF65-F5344CB8AC3E}">
        <p14:creationId xmlns:p14="http://schemas.microsoft.com/office/powerpoint/2010/main" val="5659028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3.1/4 LNI “as” Reality</a:t>
            </a:r>
            <a:endParaRPr lang="it-IT" dirty="0"/>
          </a:p>
        </p:txBody>
      </p:sp>
      <p:sp>
        <p:nvSpPr>
          <p:cNvPr id="4" name="Text Placeholder 3"/>
          <p:cNvSpPr>
            <a:spLocks noGrp="1"/>
          </p:cNvSpPr>
          <p:nvPr>
            <p:ph type="body" idx="1"/>
          </p:nvPr>
        </p:nvSpPr>
        <p:spPr/>
        <p:txBody>
          <a:bodyPr anchor="ctr"/>
          <a:lstStyle/>
          <a:p>
            <a:pPr algn="ctr"/>
            <a:r>
              <a:rPr lang="it-IT" dirty="0" smtClean="0">
                <a:solidFill>
                  <a:srgbClr val="FF0000"/>
                </a:solidFill>
              </a:rPr>
              <a:t>The French codes</a:t>
            </a:r>
            <a:endParaRPr lang="it-IT" dirty="0">
              <a:solidFill>
                <a:srgbClr val="FF0000"/>
              </a:solidFill>
            </a:endParaRPr>
          </a:p>
        </p:txBody>
      </p:sp>
      <p:sp>
        <p:nvSpPr>
          <p:cNvPr id="6" name="Text Placeholder 5"/>
          <p:cNvSpPr>
            <a:spLocks noGrp="1"/>
          </p:cNvSpPr>
          <p:nvPr>
            <p:ph type="body" sz="quarter" idx="3"/>
          </p:nvPr>
        </p:nvSpPr>
        <p:spPr/>
        <p:txBody>
          <a:bodyPr anchor="ctr"/>
          <a:lstStyle/>
          <a:p>
            <a:pPr algn="ctr"/>
            <a:r>
              <a:rPr lang="it-IT" dirty="0" smtClean="0">
                <a:solidFill>
                  <a:srgbClr val="FF0000"/>
                </a:solidFill>
              </a:rPr>
              <a:t>The EU CoJ</a:t>
            </a:r>
            <a:endParaRPr lang="it-IT" dirty="0">
              <a:solidFill>
                <a:srgbClr val="FF0000"/>
              </a:solidFill>
            </a:endParaRPr>
          </a:p>
        </p:txBody>
      </p:sp>
      <p:pic>
        <p:nvPicPr>
          <p:cNvPr id="11" name="Picture 6" descr="iG1s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1115" b="11115"/>
          <a:stretch>
            <a:fillRect/>
          </a:stretch>
        </p:blipFill>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2" name="Content Placeholder 11"/>
          <p:cNvPicPr>
            <a:picLocks noGrp="1" noChangeAspect="1"/>
          </p:cNvPicPr>
          <p:nvPr>
            <p:ph sz="quarter" idx="4"/>
          </p:nvPr>
        </p:nvPicPr>
        <p:blipFill rotWithShape="1">
          <a:blip r:embed="rId3"/>
          <a:srcRect l="1" r="4078"/>
          <a:stretch/>
        </p:blipFill>
        <p:spPr/>
      </p:pic>
    </p:spTree>
    <p:extLst>
      <p:ext uri="{BB962C8B-B14F-4D97-AF65-F5344CB8AC3E}">
        <p14:creationId xmlns:p14="http://schemas.microsoft.com/office/powerpoint/2010/main" val="33106807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dirty="0">
                <a:solidFill>
                  <a:srgbClr val="FF0000"/>
                </a:solidFill>
              </a:rPr>
              <a:t>3.1/4 LNI “as” Reality</a:t>
            </a:r>
            <a:endParaRPr lang="it-IT" dirty="0"/>
          </a:p>
        </p:txBody>
      </p:sp>
      <p:sp>
        <p:nvSpPr>
          <p:cNvPr id="10" name="Content Placeholder 9"/>
          <p:cNvSpPr>
            <a:spLocks noGrp="1"/>
          </p:cNvSpPr>
          <p:nvPr>
            <p:ph sz="half" idx="2"/>
          </p:nvPr>
        </p:nvSpPr>
        <p:spPr/>
        <p:txBody>
          <a:bodyPr>
            <a:normAutofit fontScale="92500"/>
          </a:bodyPr>
          <a:lstStyle/>
          <a:p>
            <a:pPr marL="0" indent="0">
              <a:buNone/>
            </a:pPr>
            <a:r>
              <a:rPr lang="en-GB" sz="3200" dirty="0" smtClean="0"/>
              <a:t>So far, so good…</a:t>
            </a:r>
          </a:p>
          <a:p>
            <a:pPr marL="0" indent="0">
              <a:buNone/>
            </a:pPr>
            <a:r>
              <a:rPr lang="en-GB" sz="3200" dirty="0" smtClean="0"/>
              <a:t>Since this is not the topic of my presentation, let me skip this point and focus on the second kind of relation between network theory and legal information</a:t>
            </a:r>
            <a:endParaRPr lang="en-GB" sz="3200" dirty="0"/>
          </a:p>
        </p:txBody>
      </p:sp>
      <p:pic>
        <p:nvPicPr>
          <p:cNvPr id="11" name="Picture 7" descr="http://blog.host.co.in/wp-content/uploads/2009/07/network-topology.jp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385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rPr>
              <a:t>3.2/</a:t>
            </a:r>
            <a:r>
              <a:rPr lang="it-IT" dirty="0">
                <a:solidFill>
                  <a:srgbClr val="FF0000"/>
                </a:solidFill>
              </a:rPr>
              <a:t>4 LNI </a:t>
            </a:r>
            <a:r>
              <a:rPr lang="it-IT" dirty="0" smtClean="0">
                <a:solidFill>
                  <a:srgbClr val="FF0000"/>
                </a:solidFill>
              </a:rPr>
              <a:t>“about” </a:t>
            </a:r>
            <a:r>
              <a:rPr lang="it-IT" dirty="0">
                <a:solidFill>
                  <a:srgbClr val="FF0000"/>
                </a:solidFill>
              </a:rPr>
              <a:t>Reality</a:t>
            </a:r>
            <a:endParaRPr lang="it-IT" dirty="0"/>
          </a:p>
        </p:txBody>
      </p:sp>
      <p:sp>
        <p:nvSpPr>
          <p:cNvPr id="7" name="Content Placeholder 6"/>
          <p:cNvSpPr>
            <a:spLocks noGrp="1"/>
          </p:cNvSpPr>
          <p:nvPr>
            <p:ph idx="1"/>
          </p:nvPr>
        </p:nvSpPr>
        <p:spPr>
          <a:xfrm>
            <a:off x="457200" y="1961151"/>
            <a:ext cx="8229600" cy="4165012"/>
          </a:xfrm>
        </p:spPr>
        <p:txBody>
          <a:bodyPr/>
          <a:lstStyle/>
          <a:p>
            <a:pPr marL="0" indent="0" algn="ctr">
              <a:buNone/>
            </a:pPr>
            <a:r>
              <a:rPr lang="en-GB" dirty="0"/>
              <a:t>Here, we have to do with matters of knowledge and concepts that frame the representation and function of a given system, and inform us about the different states of reality. </a:t>
            </a:r>
            <a:r>
              <a:rPr lang="en-GB" dirty="0" smtClean="0"/>
              <a:t>LNI “about” R, in other words, refers to semantic information, which is alethically qualifiable</a:t>
            </a:r>
            <a:r>
              <a:rPr lang="en-US" dirty="0" smtClean="0"/>
              <a:t>. This viewpoint </a:t>
            </a:r>
            <a:r>
              <a:rPr lang="en-GB" dirty="0" smtClean="0"/>
              <a:t>can be </a:t>
            </a:r>
            <a:r>
              <a:rPr lang="en-GB" dirty="0"/>
              <a:t>elucidated by work on legal sociology. </a:t>
            </a:r>
            <a:endParaRPr lang="it-IT" dirty="0"/>
          </a:p>
        </p:txBody>
      </p:sp>
    </p:spTree>
    <p:extLst>
      <p:ext uri="{BB962C8B-B14F-4D97-AF65-F5344CB8AC3E}">
        <p14:creationId xmlns:p14="http://schemas.microsoft.com/office/powerpoint/2010/main" val="32517734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3.2/4 LNI “about” Reality</a:t>
            </a:r>
            <a:endParaRPr lang="it-IT" dirty="0"/>
          </a:p>
        </p:txBody>
      </p:sp>
      <p:sp>
        <p:nvSpPr>
          <p:cNvPr id="3" name="Content Placeholder 2"/>
          <p:cNvSpPr>
            <a:spLocks noGrp="1"/>
          </p:cNvSpPr>
          <p:nvPr>
            <p:ph idx="1"/>
          </p:nvPr>
        </p:nvSpPr>
        <p:spPr/>
        <p:txBody>
          <a:bodyPr/>
          <a:lstStyle/>
          <a:p>
            <a:pPr marL="0" indent="0" algn="ctr">
              <a:buNone/>
            </a:pPr>
            <a:r>
              <a:rPr lang="en-GB" dirty="0" smtClean="0"/>
              <a:t>Think of Max </a:t>
            </a:r>
            <a:r>
              <a:rPr lang="en-GB" dirty="0"/>
              <a:t>Weber’s research, </a:t>
            </a:r>
            <a:r>
              <a:rPr lang="en-GB" dirty="0" smtClean="0"/>
              <a:t>or of some </a:t>
            </a:r>
            <a:r>
              <a:rPr lang="en-GB" dirty="0"/>
              <a:t>variants of legal realism, such as the American (as opposed to the Scandinavian) legal </a:t>
            </a:r>
            <a:r>
              <a:rPr lang="en-GB" dirty="0" smtClean="0"/>
              <a:t>realism. Here, the </a:t>
            </a:r>
            <a:r>
              <a:rPr lang="en-GB" dirty="0"/>
              <a:t>law is </a:t>
            </a:r>
            <a:r>
              <a:rPr lang="en-GB" dirty="0" smtClean="0"/>
              <a:t>conceived as a </a:t>
            </a:r>
            <a:r>
              <a:rPr lang="en-GB" dirty="0"/>
              <a:t>sort of prophecy of what the courts will do in fact </a:t>
            </a:r>
            <a:r>
              <a:rPr lang="en-GB" dirty="0" smtClean="0"/>
              <a:t>(e.g. Holmes)</a:t>
            </a:r>
            <a:r>
              <a:rPr lang="en-GB" dirty="0"/>
              <a:t>. Although this approach is mostly popular in the common law area, it does fit many instances of the civil law tradition. </a:t>
            </a:r>
            <a:endParaRPr lang="it-IT" dirty="0"/>
          </a:p>
        </p:txBody>
      </p:sp>
    </p:spTree>
    <p:extLst>
      <p:ext uri="{BB962C8B-B14F-4D97-AF65-F5344CB8AC3E}">
        <p14:creationId xmlns:p14="http://schemas.microsoft.com/office/powerpoint/2010/main" val="11392062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3.2/4 LNI “about” Reality</a:t>
            </a:r>
            <a:endParaRPr lang="it-IT" dirty="0"/>
          </a:p>
        </p:txBody>
      </p:sp>
      <p:sp>
        <p:nvSpPr>
          <p:cNvPr id="3" name="Content Placeholder 2"/>
          <p:cNvSpPr>
            <a:spLocks noGrp="1"/>
          </p:cNvSpPr>
          <p:nvPr>
            <p:ph idx="1"/>
          </p:nvPr>
        </p:nvSpPr>
        <p:spPr>
          <a:xfrm>
            <a:off x="457200" y="1896851"/>
            <a:ext cx="8229600" cy="4229312"/>
          </a:xfrm>
        </p:spPr>
        <p:txBody>
          <a:bodyPr/>
          <a:lstStyle/>
          <a:p>
            <a:pPr marL="0" indent="0" algn="ctr">
              <a:buNone/>
            </a:pPr>
            <a:r>
              <a:rPr lang="en-GB" dirty="0"/>
              <a:t>After all, people ask for legal information about reality every time they visit a lawyer’s office or a clerk to the justices. Moreover, since they are dealing with semantic content information, which is alethically qualifiable, what people hope is that such lawyer, clerk, or attorney, will speak the </a:t>
            </a:r>
            <a:r>
              <a:rPr lang="en-US" dirty="0" smtClean="0"/>
              <a:t>truth!</a:t>
            </a:r>
            <a:endParaRPr lang="it-IT" dirty="0"/>
          </a:p>
        </p:txBody>
      </p:sp>
    </p:spTree>
    <p:extLst>
      <p:ext uri="{BB962C8B-B14F-4D97-AF65-F5344CB8AC3E}">
        <p14:creationId xmlns:p14="http://schemas.microsoft.com/office/powerpoint/2010/main" val="35931868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rPr>
              <a:t>3.3/</a:t>
            </a:r>
            <a:r>
              <a:rPr lang="it-IT" dirty="0">
                <a:solidFill>
                  <a:srgbClr val="FF0000"/>
                </a:solidFill>
              </a:rPr>
              <a:t>4 LNI </a:t>
            </a:r>
            <a:r>
              <a:rPr lang="it-IT" dirty="0" smtClean="0">
                <a:solidFill>
                  <a:srgbClr val="FF0000"/>
                </a:solidFill>
              </a:rPr>
              <a:t>“for” </a:t>
            </a:r>
            <a:r>
              <a:rPr lang="it-IT" dirty="0">
                <a:solidFill>
                  <a:srgbClr val="FF0000"/>
                </a:solidFill>
              </a:rPr>
              <a:t>Reality</a:t>
            </a:r>
            <a:endParaRPr lang="it-IT" dirty="0"/>
          </a:p>
        </p:txBody>
      </p:sp>
      <p:sp>
        <p:nvSpPr>
          <p:cNvPr id="3" name="Content Placeholder 2"/>
          <p:cNvSpPr>
            <a:spLocks noGrp="1"/>
          </p:cNvSpPr>
          <p:nvPr>
            <p:ph idx="1"/>
          </p:nvPr>
        </p:nvSpPr>
        <p:spPr/>
        <p:txBody>
          <a:bodyPr>
            <a:normAutofit/>
          </a:bodyPr>
          <a:lstStyle/>
          <a:p>
            <a:pPr marL="0" indent="0" algn="ctr">
              <a:buNone/>
            </a:pPr>
            <a:r>
              <a:rPr lang="en-GB" dirty="0" smtClean="0"/>
              <a:t>Finally, we </a:t>
            </a:r>
            <a:r>
              <a:rPr lang="en-GB" dirty="0"/>
              <a:t>deal with the law understood as a set of rules or instructions for the determination of other informational objects. </a:t>
            </a:r>
            <a:r>
              <a:rPr lang="en-GB" dirty="0" smtClean="0"/>
              <a:t>This </a:t>
            </a:r>
            <a:r>
              <a:rPr lang="en-GB" dirty="0"/>
              <a:t>is the most usual and even important type of information in the legal </a:t>
            </a:r>
            <a:r>
              <a:rPr lang="en-GB" dirty="0" smtClean="0"/>
              <a:t>domain, that is, legal networked information “for” reality. Let us now examine how </a:t>
            </a:r>
            <a:r>
              <a:rPr lang="en-US" dirty="0" smtClean="0"/>
              <a:t>network </a:t>
            </a:r>
            <a:r>
              <a:rPr lang="en-US" dirty="0"/>
              <a:t>theory can </a:t>
            </a:r>
            <a:r>
              <a:rPr lang="en-US"/>
              <a:t>be </a:t>
            </a:r>
            <a:r>
              <a:rPr lang="en-US" smtClean="0"/>
              <a:t>useful </a:t>
            </a:r>
            <a:r>
              <a:rPr lang="en-US" dirty="0"/>
              <a:t>also at this level of </a:t>
            </a:r>
            <a:r>
              <a:rPr lang="en-US" dirty="0" smtClean="0"/>
              <a:t>abstraction… </a:t>
            </a:r>
            <a:endParaRPr lang="it-IT" dirty="0"/>
          </a:p>
        </p:txBody>
      </p:sp>
    </p:spTree>
    <p:extLst>
      <p:ext uri="{BB962C8B-B14F-4D97-AF65-F5344CB8AC3E}">
        <p14:creationId xmlns:p14="http://schemas.microsoft.com/office/powerpoint/2010/main" val="11761873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Outline</a:t>
            </a:r>
            <a:endParaRPr lang="en-GB" dirty="0">
              <a:solidFill>
                <a:srgbClr val="FF0000"/>
              </a:solidFill>
            </a:endParaRPr>
          </a:p>
        </p:txBody>
      </p:sp>
      <p:sp>
        <p:nvSpPr>
          <p:cNvPr id="3" name="Content Placeholder 2"/>
          <p:cNvSpPr>
            <a:spLocks noGrp="1"/>
          </p:cNvSpPr>
          <p:nvPr>
            <p:ph idx="1"/>
          </p:nvPr>
        </p:nvSpPr>
        <p:spPr/>
        <p:txBody>
          <a:bodyPr>
            <a:normAutofit/>
          </a:bodyPr>
          <a:lstStyle/>
          <a:p>
            <a:pPr marL="514350" indent="-514350">
              <a:buAutoNum type="arabicPeriod"/>
            </a:pPr>
            <a:r>
              <a:rPr lang="en-GB" dirty="0" smtClean="0"/>
              <a:t>Introduction</a:t>
            </a:r>
          </a:p>
          <a:p>
            <a:pPr marL="514350" indent="-514350">
              <a:buAutoNum type="arabicPeriod"/>
            </a:pPr>
            <a:r>
              <a:rPr lang="en-GB" dirty="0" smtClean="0"/>
              <a:t>Complexity and </a:t>
            </a:r>
            <a:r>
              <a:rPr lang="en-GB" dirty="0"/>
              <a:t>l</a:t>
            </a:r>
            <a:r>
              <a:rPr lang="en-GB" dirty="0" smtClean="0"/>
              <a:t>egal networks</a:t>
            </a:r>
          </a:p>
          <a:p>
            <a:pPr marL="514350" indent="-514350">
              <a:buAutoNum type="arabicPeriod"/>
            </a:pPr>
            <a:r>
              <a:rPr lang="en-GB" dirty="0" smtClean="0"/>
              <a:t>Legal networked information</a:t>
            </a:r>
          </a:p>
          <a:p>
            <a:pPr marL="635000" indent="-635000">
              <a:buNone/>
            </a:pPr>
            <a:r>
              <a:rPr lang="en-GB" dirty="0" smtClean="0"/>
              <a:t>3.1 “As Reality”</a:t>
            </a:r>
          </a:p>
          <a:p>
            <a:pPr marL="635000" indent="-635000">
              <a:buNone/>
            </a:pPr>
            <a:r>
              <a:rPr lang="en-GB" dirty="0" smtClean="0"/>
              <a:t>3.2 “About Reality”</a:t>
            </a:r>
          </a:p>
          <a:p>
            <a:pPr marL="0" indent="0">
              <a:buNone/>
            </a:pPr>
            <a:r>
              <a:rPr lang="en-GB" dirty="0" smtClean="0"/>
              <a:t>3.3 “For Reality”</a:t>
            </a:r>
          </a:p>
          <a:p>
            <a:pPr marL="534988" indent="-534988">
              <a:buNone/>
            </a:pPr>
            <a:r>
              <a:rPr lang="en-GB" dirty="0" smtClean="0"/>
              <a:t>4. Conclusions</a:t>
            </a:r>
          </a:p>
        </p:txBody>
      </p:sp>
    </p:spTree>
    <p:extLst>
      <p:ext uri="{BB962C8B-B14F-4D97-AF65-F5344CB8AC3E}">
        <p14:creationId xmlns:p14="http://schemas.microsoft.com/office/powerpoint/2010/main" val="15105677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3.3/4 LNI “for” Reality</a:t>
            </a:r>
            <a:endParaRPr lang="it-IT" dirty="0"/>
          </a:p>
        </p:txBody>
      </p:sp>
      <p:sp>
        <p:nvSpPr>
          <p:cNvPr id="3" name="Content Placeholder 2"/>
          <p:cNvSpPr>
            <a:spLocks noGrp="1"/>
          </p:cNvSpPr>
          <p:nvPr>
            <p:ph idx="1"/>
          </p:nvPr>
        </p:nvSpPr>
        <p:spPr/>
        <p:txBody>
          <a:bodyPr/>
          <a:lstStyle/>
          <a:p>
            <a:pPr marL="0" indent="0" algn="ctr">
              <a:buNone/>
            </a:pPr>
            <a:r>
              <a:rPr lang="en-GB" dirty="0"/>
              <a:t>T</a:t>
            </a:r>
            <a:r>
              <a:rPr lang="en-GB" dirty="0" smtClean="0"/>
              <a:t>he </a:t>
            </a:r>
            <a:r>
              <a:rPr lang="en-GB" dirty="0"/>
              <a:t>outcomes of network theory can be fruitful so as to (contribute to) bring about something, because the topological properties of the network and the degree of complexity may affect the political planning of lawmakers and their </a:t>
            </a:r>
            <a:r>
              <a:rPr lang="en-GB" dirty="0" smtClean="0"/>
              <a:t>choices</a:t>
            </a:r>
            <a:r>
              <a:rPr lang="en-US" dirty="0" smtClean="0"/>
              <a:t>. </a:t>
            </a:r>
            <a:endParaRPr lang="it-IT" dirty="0"/>
          </a:p>
        </p:txBody>
      </p:sp>
      <p:pic>
        <p:nvPicPr>
          <p:cNvPr id="4" name="Picture 7" descr="http://farm3.static.flickr.com/2027/2449663234_ea24706dc8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6001"/>
            <a:ext cx="8686800" cy="540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623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3.3/4 LNI “for” Reality</a:t>
            </a:r>
            <a:endParaRPr lang="it-IT" dirty="0"/>
          </a:p>
        </p:txBody>
      </p:sp>
      <p:sp>
        <p:nvSpPr>
          <p:cNvPr id="3" name="Content Placeholder 2"/>
          <p:cNvSpPr>
            <a:spLocks noGrp="1"/>
          </p:cNvSpPr>
          <p:nvPr>
            <p:ph idx="1"/>
          </p:nvPr>
        </p:nvSpPr>
        <p:spPr/>
        <p:txBody>
          <a:bodyPr>
            <a:normAutofit/>
          </a:bodyPr>
          <a:lstStyle/>
          <a:p>
            <a:pPr marL="0" indent="0" algn="ctr">
              <a:buNone/>
            </a:pPr>
            <a:r>
              <a:rPr lang="it-IT" dirty="0" smtClean="0"/>
              <a:t>For example, </a:t>
            </a:r>
            <a:r>
              <a:rPr lang="en-GB" dirty="0" smtClean="0"/>
              <a:t>“</a:t>
            </a:r>
            <a:r>
              <a:rPr lang="en-GB" dirty="0"/>
              <a:t>i</a:t>
            </a:r>
            <a:r>
              <a:rPr lang="en-GB" dirty="0" smtClean="0"/>
              <a:t>n </a:t>
            </a:r>
            <a:r>
              <a:rPr lang="en-GB" dirty="0"/>
              <a:t>a </a:t>
            </a:r>
            <a:r>
              <a:rPr lang="en-GB" dirty="0">
                <a:solidFill>
                  <a:srgbClr val="FF0000"/>
                </a:solidFill>
              </a:rPr>
              <a:t>scale-free </a:t>
            </a:r>
            <a:r>
              <a:rPr lang="en-GB" dirty="0"/>
              <a:t>network, we know that we need to identify the well-connected individuals and to try by some means to induce them to change their behaviours. In a </a:t>
            </a:r>
            <a:r>
              <a:rPr lang="en-GB" dirty="0">
                <a:solidFill>
                  <a:srgbClr val="FF0000"/>
                </a:solidFill>
              </a:rPr>
              <a:t>random</a:t>
            </a:r>
            <a:r>
              <a:rPr lang="en-GB" dirty="0"/>
              <a:t> network, we know that there is a critical value of the proportion of agents we need to influence in order to encourage or mitigate the spread of a </a:t>
            </a:r>
            <a:r>
              <a:rPr lang="en-GB" dirty="0">
                <a:solidFill>
                  <a:srgbClr val="FF0000"/>
                </a:solidFill>
              </a:rPr>
              <a:t>particular mode of behaviour or opinion </a:t>
            </a:r>
            <a:r>
              <a:rPr lang="en-GB" dirty="0"/>
              <a:t>across the </a:t>
            </a:r>
            <a:r>
              <a:rPr lang="en-GB" dirty="0" smtClean="0"/>
              <a:t>network…” (Ormerod 2012, to be continued) </a:t>
            </a:r>
            <a:endParaRPr lang="it-IT" dirty="0"/>
          </a:p>
        </p:txBody>
      </p:sp>
    </p:spTree>
    <p:extLst>
      <p:ext uri="{BB962C8B-B14F-4D97-AF65-F5344CB8AC3E}">
        <p14:creationId xmlns:p14="http://schemas.microsoft.com/office/powerpoint/2010/main" val="4459414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3.3/4 LNI “for” Reality</a:t>
            </a:r>
            <a:endParaRPr lang="it-IT" dirty="0"/>
          </a:p>
        </p:txBody>
      </p:sp>
      <p:sp>
        <p:nvSpPr>
          <p:cNvPr id="3" name="Content Placeholder 2"/>
          <p:cNvSpPr>
            <a:spLocks noGrp="1"/>
          </p:cNvSpPr>
          <p:nvPr>
            <p:ph idx="1"/>
          </p:nvPr>
        </p:nvSpPr>
        <p:spPr/>
        <p:txBody>
          <a:bodyPr>
            <a:normAutofit lnSpcReduction="10000"/>
          </a:bodyPr>
          <a:lstStyle/>
          <a:p>
            <a:pPr marL="0" indent="0" algn="ctr">
              <a:buNone/>
            </a:pPr>
            <a:r>
              <a:rPr lang="en-GB" dirty="0" smtClean="0"/>
              <a:t>“…This </a:t>
            </a:r>
            <a:r>
              <a:rPr lang="en-GB" dirty="0"/>
              <a:t>at least gives us an idea of the </a:t>
            </a:r>
            <a:r>
              <a:rPr lang="en-GB" dirty="0">
                <a:solidFill>
                  <a:srgbClr val="FF0000"/>
                </a:solidFill>
              </a:rPr>
              <a:t>scale of the effort</a:t>
            </a:r>
            <a:r>
              <a:rPr lang="en-GB" dirty="0"/>
              <a:t> required, and tells us that money and time which is unlikely to generate the critical mass is money and time wasted. In a </a:t>
            </a:r>
            <a:r>
              <a:rPr lang="en-GB" dirty="0">
                <a:solidFill>
                  <a:srgbClr val="FF0000"/>
                </a:solidFill>
              </a:rPr>
              <a:t>small-world </a:t>
            </a:r>
            <a:r>
              <a:rPr lang="en-GB" dirty="0"/>
              <a:t>context, targeting our efforts is more difficult, but at least we know that it is the long-range </a:t>
            </a:r>
            <a:r>
              <a:rPr lang="en-GB" dirty="0">
                <a:solidFill>
                  <a:srgbClr val="FF0000"/>
                </a:solidFill>
              </a:rPr>
              <a:t>connectors</a:t>
            </a:r>
            <a:r>
              <a:rPr lang="en-GB" dirty="0"/>
              <a:t>, the agents with links across different parts of the network, or who have connections into several relevant networks, who are the most fruitful </a:t>
            </a:r>
            <a:r>
              <a:rPr lang="en-GB" dirty="0">
                <a:solidFill>
                  <a:srgbClr val="FF0000"/>
                </a:solidFill>
              </a:rPr>
              <a:t>to </a:t>
            </a:r>
            <a:r>
              <a:rPr lang="en-GB" dirty="0" smtClean="0">
                <a:solidFill>
                  <a:srgbClr val="FF0000"/>
                </a:solidFill>
              </a:rPr>
              <a:t>target</a:t>
            </a:r>
            <a:r>
              <a:rPr lang="en-GB" dirty="0" smtClean="0"/>
              <a:t>” </a:t>
            </a:r>
            <a:r>
              <a:rPr lang="en-GB" dirty="0"/>
              <a:t>(</a:t>
            </a:r>
            <a:r>
              <a:rPr lang="en-GB" i="1" dirty="0"/>
              <a:t>op. cit.</a:t>
            </a:r>
            <a:r>
              <a:rPr lang="en-GB" dirty="0"/>
              <a:t>, 275)</a:t>
            </a:r>
            <a:r>
              <a:rPr lang="en-GB" dirty="0" smtClean="0"/>
              <a:t>.</a:t>
            </a:r>
            <a:endParaRPr lang="en-US" dirty="0"/>
          </a:p>
        </p:txBody>
      </p:sp>
    </p:spTree>
    <p:extLst>
      <p:ext uri="{BB962C8B-B14F-4D97-AF65-F5344CB8AC3E}">
        <p14:creationId xmlns:p14="http://schemas.microsoft.com/office/powerpoint/2010/main" val="11691740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3.3/4 LNI “for” Reality</a:t>
            </a:r>
            <a:endParaRPr lang="it-IT" dirty="0"/>
          </a:p>
        </p:txBody>
      </p:sp>
      <p:pic>
        <p:nvPicPr>
          <p:cNvPr id="6" name="Content Placeholder 5"/>
          <p:cNvPicPr>
            <a:picLocks noGrp="1" noChangeAspect="1"/>
          </p:cNvPicPr>
          <p:nvPr>
            <p:ph sz="half" idx="1"/>
          </p:nvPr>
        </p:nvPicPr>
        <p:blipFill>
          <a:blip r:embed="rId2"/>
          <a:srcRect l="16676" r="16676"/>
          <a:stretch>
            <a:fillRect/>
          </a:stretch>
        </p:blipFill>
        <p:spPr/>
      </p:pic>
      <p:sp>
        <p:nvSpPr>
          <p:cNvPr id="5" name="Content Placeholder 4"/>
          <p:cNvSpPr>
            <a:spLocks noGrp="1"/>
          </p:cNvSpPr>
          <p:nvPr>
            <p:ph sz="half" idx="2"/>
          </p:nvPr>
        </p:nvSpPr>
        <p:spPr>
          <a:xfrm>
            <a:off x="5080446" y="1768251"/>
            <a:ext cx="3606353" cy="4357912"/>
          </a:xfrm>
        </p:spPr>
        <p:txBody>
          <a:bodyPr>
            <a:normAutofit lnSpcReduction="10000"/>
          </a:bodyPr>
          <a:lstStyle/>
          <a:p>
            <a:pPr marL="0" indent="0">
              <a:buNone/>
            </a:pPr>
            <a:r>
              <a:rPr lang="en-GB" sz="3200" dirty="0" smtClean="0"/>
              <a:t>Of course, further instances of this approach can be given, e.g. p2p systems, narcotic networks, down to that specific legal system which is Facebook…</a:t>
            </a:r>
            <a:endParaRPr lang="en-GB" sz="3200" dirty="0"/>
          </a:p>
        </p:txBody>
      </p:sp>
    </p:spTree>
    <p:extLst>
      <p:ext uri="{BB962C8B-B14F-4D97-AF65-F5344CB8AC3E}">
        <p14:creationId xmlns:p14="http://schemas.microsoft.com/office/powerpoint/2010/main" val="38878517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smtClean="0">
                <a:solidFill>
                  <a:srgbClr val="FF0000"/>
                </a:solidFill>
              </a:rPr>
              <a:t>4/4 Conclusions</a:t>
            </a:r>
            <a:endParaRPr lang="it-IT" dirty="0">
              <a:solidFill>
                <a:srgbClr val="FF0000"/>
              </a:solidFill>
            </a:endParaRPr>
          </a:p>
        </p:txBody>
      </p:sp>
      <p:sp>
        <p:nvSpPr>
          <p:cNvPr id="6" name="Content Placeholder 5"/>
          <p:cNvSpPr>
            <a:spLocks noGrp="1"/>
          </p:cNvSpPr>
          <p:nvPr>
            <p:ph idx="1"/>
          </p:nvPr>
        </p:nvSpPr>
        <p:spPr>
          <a:xfrm>
            <a:off x="457200" y="1559276"/>
            <a:ext cx="8229600" cy="4566887"/>
          </a:xfrm>
        </p:spPr>
        <p:txBody>
          <a:bodyPr/>
          <a:lstStyle/>
          <a:p>
            <a:pPr marL="0" indent="0" algn="ctr">
              <a:buNone/>
            </a:pPr>
            <a:r>
              <a:rPr lang="en-GB" dirty="0" smtClean="0"/>
              <a:t>The conclusions are twofold. First, from a procedural stance, the distinction </a:t>
            </a:r>
            <a:r>
              <a:rPr lang="en-GB" dirty="0"/>
              <a:t>between legal information “as” reality, “about” reality, and “for” reality, does not suggest that we should conceive them as worlds apart. Some undisputed champions of the law as information for reality, such as Hobbes and Kelsen, clarify why the different levels of analysis </a:t>
            </a:r>
            <a:r>
              <a:rPr lang="en-GB" dirty="0" smtClean="0"/>
              <a:t>interact</a:t>
            </a:r>
            <a:r>
              <a:rPr lang="en-GB" dirty="0"/>
              <a:t>. </a:t>
            </a:r>
          </a:p>
        </p:txBody>
      </p:sp>
    </p:spTree>
    <p:extLst>
      <p:ext uri="{BB962C8B-B14F-4D97-AF65-F5344CB8AC3E}">
        <p14:creationId xmlns:p14="http://schemas.microsoft.com/office/powerpoint/2010/main" val="37385902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dirty="0">
                <a:solidFill>
                  <a:srgbClr val="FF0000"/>
                </a:solidFill>
              </a:rPr>
              <a:t>4/4 Conclusions</a:t>
            </a:r>
            <a:endParaRPr lang="it-IT" dirty="0"/>
          </a:p>
        </p:txBody>
      </p:sp>
      <p:sp>
        <p:nvSpPr>
          <p:cNvPr id="5" name="Content Placeholder 4"/>
          <p:cNvSpPr>
            <a:spLocks noGrp="1"/>
          </p:cNvSpPr>
          <p:nvPr>
            <p:ph sz="half" idx="1"/>
          </p:nvPr>
        </p:nvSpPr>
        <p:spPr/>
        <p:txBody>
          <a:bodyPr/>
          <a:lstStyle/>
          <a:p>
            <a:pPr marL="0" indent="0">
              <a:buNone/>
            </a:pPr>
            <a:r>
              <a:rPr lang="en-GB" dirty="0"/>
              <a:t>In chapter 21 of </a:t>
            </a:r>
            <a:r>
              <a:rPr lang="en-GB" i="1" dirty="0"/>
              <a:t>Leviathan</a:t>
            </a:r>
            <a:r>
              <a:rPr lang="en-GB" dirty="0"/>
              <a:t>, on the one hand, Hobbes admits that </a:t>
            </a:r>
            <a:r>
              <a:rPr lang="en-US" dirty="0"/>
              <a:t>“the obligation of subjects to the sovereign is understood to last as long, and no longer, than the power lasteth by which he is able to protect </a:t>
            </a:r>
            <a:r>
              <a:rPr lang="en-US" dirty="0" smtClean="0"/>
              <a:t>them.”</a:t>
            </a:r>
            <a:endParaRPr lang="it-IT" dirty="0"/>
          </a:p>
        </p:txBody>
      </p:sp>
      <p:pic>
        <p:nvPicPr>
          <p:cNvPr id="7" name="Content Placeholder 6"/>
          <p:cNvPicPr>
            <a:picLocks noGrp="1"/>
          </p:cNvPicPr>
          <p:nvPr>
            <p:ph sz="half" idx="2"/>
          </p:nvPr>
        </p:nvPicPr>
        <p:blipFill>
          <a:blip r:embed="rId2">
            <a:extLst>
              <a:ext uri="{28A0092B-C50C-407E-A947-70E740481C1C}">
                <a14:useLocalDpi xmlns:a14="http://schemas.microsoft.com/office/drawing/2010/main" val="0"/>
              </a:ext>
            </a:extLst>
          </a:blip>
          <a:srcRect l="24782" r="24782"/>
          <a:stretch>
            <a:fillRect/>
          </a:stretch>
        </p:blipFill>
        <p:spPr bwMode="auto">
          <a:prstGeom prst="rect">
            <a:avLst/>
          </a:prstGeom>
          <a:noFill/>
          <a:ln>
            <a:noFill/>
          </a:ln>
        </p:spPr>
      </p:pic>
    </p:spTree>
    <p:extLst>
      <p:ext uri="{BB962C8B-B14F-4D97-AF65-F5344CB8AC3E}">
        <p14:creationId xmlns:p14="http://schemas.microsoft.com/office/powerpoint/2010/main" val="41146167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4/4 Conclusions</a:t>
            </a:r>
            <a:endParaRPr lang="it-IT" dirty="0"/>
          </a:p>
        </p:txBody>
      </p:sp>
      <p:sp>
        <p:nvSpPr>
          <p:cNvPr id="4" name="Content Placeholder 3"/>
          <p:cNvSpPr>
            <a:spLocks noGrp="1"/>
          </p:cNvSpPr>
          <p:nvPr>
            <p:ph sz="half" idx="2"/>
          </p:nvPr>
        </p:nvSpPr>
        <p:spPr/>
        <p:txBody>
          <a:bodyPr>
            <a:normAutofit fontScale="92500"/>
          </a:bodyPr>
          <a:lstStyle/>
          <a:p>
            <a:pPr marL="0" indent="0" algn="r">
              <a:buNone/>
            </a:pPr>
            <a:r>
              <a:rPr lang="en-US" dirty="0"/>
              <a:t>A similar connection between these levels of legal information </a:t>
            </a:r>
            <a:r>
              <a:rPr lang="en-US" dirty="0" smtClean="0"/>
              <a:t>reappears, on the other hand, </a:t>
            </a:r>
            <a:r>
              <a:rPr lang="en-US" dirty="0"/>
              <a:t>in Kelsen’s </a:t>
            </a:r>
            <a:r>
              <a:rPr lang="en-US" i="1" dirty="0"/>
              <a:t>General Theory of Law</a:t>
            </a:r>
            <a:r>
              <a:rPr lang="en-US" dirty="0"/>
              <a:t>: “a norm is considered to be legally valid… on the condition that it belongs to a system of norms, to an order which, on the whole, is efficacious” </a:t>
            </a:r>
            <a:r>
              <a:rPr lang="en-US" dirty="0" smtClean="0"/>
              <a:t>(ed. </a:t>
            </a:r>
            <a:r>
              <a:rPr lang="en-US" dirty="0"/>
              <a:t>1949: 42). </a:t>
            </a:r>
            <a:endParaRPr lang="it-IT" dirty="0"/>
          </a:p>
        </p:txBody>
      </p:sp>
      <p:pic>
        <p:nvPicPr>
          <p:cNvPr id="5" name="Content Placeholder 4"/>
          <p:cNvPicPr>
            <a:picLocks noGrp="1"/>
          </p:cNvPicPr>
          <p:nvPr>
            <p:ph sz="half" idx="1"/>
          </p:nvPr>
        </p:nvPicPr>
        <p:blipFill rotWithShape="1">
          <a:blip r:embed="rId2">
            <a:extLst>
              <a:ext uri="{28A0092B-C50C-407E-A947-70E740481C1C}">
                <a14:useLocalDpi xmlns:a14="http://schemas.microsoft.com/office/drawing/2010/main" val="0"/>
              </a:ext>
            </a:extLst>
          </a:blip>
          <a:srcRect l="-204"/>
          <a:stretch/>
        </p:blipFill>
        <p:spPr bwMode="auto">
          <a:xfrm>
            <a:off x="183884" y="1768251"/>
            <a:ext cx="4464315" cy="4357912"/>
          </a:xfrm>
          <a:prstGeom prst="rect">
            <a:avLst/>
          </a:prstGeom>
          <a:noFill/>
          <a:ln>
            <a:noFill/>
          </a:ln>
        </p:spPr>
      </p:pic>
    </p:spTree>
    <p:extLst>
      <p:ext uri="{BB962C8B-B14F-4D97-AF65-F5344CB8AC3E}">
        <p14:creationId xmlns:p14="http://schemas.microsoft.com/office/powerpoint/2010/main" val="14803826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a:solidFill>
                  <a:srgbClr val="FF0000"/>
                </a:solidFill>
              </a:rPr>
              <a:t>4/4 Conclusions</a:t>
            </a:r>
            <a:endParaRPr lang="it-IT" dirty="0"/>
          </a:p>
        </p:txBody>
      </p:sp>
      <p:sp>
        <p:nvSpPr>
          <p:cNvPr id="6" name="Content Placeholder 5"/>
          <p:cNvSpPr>
            <a:spLocks noGrp="1"/>
          </p:cNvSpPr>
          <p:nvPr>
            <p:ph sz="half" idx="1"/>
          </p:nvPr>
        </p:nvSpPr>
        <p:spPr>
          <a:xfrm>
            <a:off x="457200" y="2379101"/>
            <a:ext cx="3690760" cy="3747062"/>
          </a:xfrm>
        </p:spPr>
        <p:txBody>
          <a:bodyPr>
            <a:normAutofit/>
          </a:bodyPr>
          <a:lstStyle/>
          <a:p>
            <a:pPr marL="0" indent="0" algn="ctr">
              <a:buNone/>
            </a:pPr>
            <a:r>
              <a:rPr lang="en-GB" sz="3200" b="1" dirty="0" smtClean="0"/>
              <a:t>Along with these “procedural” remarks on how the 3 LoAs interact, </a:t>
            </a:r>
            <a:r>
              <a:rPr lang="en-GB" sz="3200" b="1" dirty="0"/>
              <a:t>a normative approach follows as a </a:t>
            </a:r>
            <a:r>
              <a:rPr lang="en-GB" sz="3200" b="1" dirty="0" smtClean="0"/>
              <a:t>result. </a:t>
            </a:r>
            <a:endParaRPr lang="en-GB" sz="3200" b="1" dirty="0"/>
          </a:p>
        </p:txBody>
      </p:sp>
      <p:sp>
        <p:nvSpPr>
          <p:cNvPr id="7" name="Content Placeholder 6"/>
          <p:cNvSpPr>
            <a:spLocks noGrp="1"/>
          </p:cNvSpPr>
          <p:nvPr>
            <p:ph sz="half" idx="2"/>
          </p:nvPr>
        </p:nvSpPr>
        <p:spPr/>
        <p:txBody>
          <a:bodyPr/>
          <a:lstStyle/>
          <a:p>
            <a:pPr marL="0" indent="0" algn="ctr">
              <a:buNone/>
            </a:pPr>
            <a:r>
              <a:rPr lang="en-US" sz="1800" b="1" dirty="0">
                <a:solidFill>
                  <a:schemeClr val="folHlink"/>
                </a:solidFill>
              </a:rPr>
              <a:t>Levels of Abstraction (</a:t>
            </a:r>
            <a:r>
              <a:rPr lang="en-US" sz="1800" b="1" dirty="0" smtClean="0">
                <a:solidFill>
                  <a:schemeClr val="folHlink"/>
                </a:solidFill>
              </a:rPr>
              <a:t>Brut </a:t>
            </a:r>
            <a:r>
              <a:rPr lang="en-US" sz="1800" b="1" dirty="0">
                <a:solidFill>
                  <a:schemeClr val="folHlink"/>
                </a:solidFill>
              </a:rPr>
              <a:t>1985)</a:t>
            </a:r>
          </a:p>
          <a:p>
            <a:pPr marL="0" indent="0">
              <a:buNone/>
            </a:pPr>
            <a:endParaRPr lang="it-IT" dirty="0"/>
          </a:p>
        </p:txBody>
      </p:sp>
      <p:pic>
        <p:nvPicPr>
          <p:cNvPr id="8" name="Picture 6" descr="http://brut.bukve.net/wordpress/wp-content/uploads/895624_levels_of_abstracti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009376"/>
            <a:ext cx="4210427" cy="411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6774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a:solidFill>
                  <a:srgbClr val="FF0000"/>
                </a:solidFill>
              </a:rPr>
              <a:t>4/4 Conclusions</a:t>
            </a:r>
            <a:endParaRPr lang="it-IT" dirty="0"/>
          </a:p>
        </p:txBody>
      </p:sp>
      <p:sp>
        <p:nvSpPr>
          <p:cNvPr id="6" name="Content Placeholder 5"/>
          <p:cNvSpPr>
            <a:spLocks noGrp="1"/>
          </p:cNvSpPr>
          <p:nvPr>
            <p:ph idx="1"/>
          </p:nvPr>
        </p:nvSpPr>
        <p:spPr>
          <a:xfrm>
            <a:off x="457200" y="1848626"/>
            <a:ext cx="8229600" cy="4277537"/>
          </a:xfrm>
        </p:spPr>
        <p:txBody>
          <a:bodyPr/>
          <a:lstStyle/>
          <a:p>
            <a:pPr marL="0" indent="0" algn="ctr">
              <a:buNone/>
            </a:pPr>
            <a:r>
              <a:rPr lang="en-GB" dirty="0" smtClean="0"/>
              <a:t>Work on </a:t>
            </a:r>
            <a:r>
              <a:rPr lang="en-GB" dirty="0"/>
              <a:t>legal information “about” reality </a:t>
            </a:r>
            <a:r>
              <a:rPr lang="en-GB" dirty="0" smtClean="0"/>
              <a:t>and “as” reality can help </a:t>
            </a:r>
            <a:r>
              <a:rPr lang="en-GB" dirty="0"/>
              <a:t>legislators when they set the rules, or instructions, for the determination of other informational objects in the </a:t>
            </a:r>
            <a:r>
              <a:rPr lang="en-GB" dirty="0" smtClean="0"/>
              <a:t>system, namely legal information “for” reality. </a:t>
            </a:r>
            <a:r>
              <a:rPr lang="en-GB" dirty="0"/>
              <a:t>Policy makers and governance actors should indeed know the subject matter they intend to govern. </a:t>
            </a:r>
          </a:p>
        </p:txBody>
      </p:sp>
    </p:spTree>
    <p:extLst>
      <p:ext uri="{BB962C8B-B14F-4D97-AF65-F5344CB8AC3E}">
        <p14:creationId xmlns:p14="http://schemas.microsoft.com/office/powerpoint/2010/main" val="1367708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4/4 Conclusions</a:t>
            </a:r>
            <a:endParaRPr lang="it-IT" dirty="0"/>
          </a:p>
        </p:txBody>
      </p:sp>
      <p:sp>
        <p:nvSpPr>
          <p:cNvPr id="3" name="Content Placeholder 2"/>
          <p:cNvSpPr>
            <a:spLocks noGrp="1"/>
          </p:cNvSpPr>
          <p:nvPr>
            <p:ph idx="1"/>
          </p:nvPr>
        </p:nvSpPr>
        <p:spPr/>
        <p:txBody>
          <a:bodyPr/>
          <a:lstStyle/>
          <a:p>
            <a:pPr marL="0" indent="0" algn="ctr">
              <a:buNone/>
            </a:pPr>
            <a:r>
              <a:rPr lang="en-GB" dirty="0" smtClean="0"/>
              <a:t>If you think the latter proviso is a </a:t>
            </a:r>
            <a:r>
              <a:rPr lang="en-GB" dirty="0"/>
              <a:t>truism, </a:t>
            </a:r>
            <a:r>
              <a:rPr lang="en-GB" dirty="0" smtClean="0"/>
              <a:t>it is not, for this </a:t>
            </a:r>
            <a:r>
              <a:rPr lang="en-GB" dirty="0"/>
              <a:t>is the bread and butter of scholars focusing on the regulation of the </a:t>
            </a:r>
            <a:r>
              <a:rPr lang="en-GB" dirty="0" smtClean="0"/>
              <a:t>internet; </a:t>
            </a:r>
            <a:r>
              <a:rPr lang="en-GB" dirty="0"/>
              <a:t>making laws for </a:t>
            </a:r>
            <a:r>
              <a:rPr lang="en-GB" dirty="0" smtClean="0"/>
              <a:t>cyberspace; </a:t>
            </a:r>
            <a:r>
              <a:rPr lang="en-GB" dirty="0"/>
              <a:t>proposing new economic models for the online </a:t>
            </a:r>
            <a:r>
              <a:rPr lang="en-GB" dirty="0" smtClean="0"/>
              <a:t>world, </a:t>
            </a:r>
            <a:r>
              <a:rPr lang="en-GB" dirty="0"/>
              <a:t>and so forth</a:t>
            </a:r>
            <a:r>
              <a:rPr lang="en-GB" dirty="0" smtClean="0"/>
              <a:t>. </a:t>
            </a:r>
            <a:r>
              <a:rPr lang="en-GB" dirty="0"/>
              <a:t>The price of ignoring </a:t>
            </a:r>
            <a:r>
              <a:rPr lang="en-GB" dirty="0" smtClean="0"/>
              <a:t>semantic </a:t>
            </a:r>
            <a:r>
              <a:rPr lang="en-GB" dirty="0"/>
              <a:t>information with factual content </a:t>
            </a:r>
            <a:r>
              <a:rPr lang="en-GB" dirty="0" smtClean="0"/>
              <a:t>often </a:t>
            </a:r>
            <a:r>
              <a:rPr lang="en-GB" dirty="0"/>
              <a:t>ends up with the making of further contentious </a:t>
            </a:r>
            <a:r>
              <a:rPr lang="en-GB" dirty="0" smtClean="0"/>
              <a:t>cases (see work with Agnoloni at Jurix’s NAIL 2014) </a:t>
            </a:r>
            <a:endParaRPr lang="it-IT" dirty="0"/>
          </a:p>
        </p:txBody>
      </p:sp>
    </p:spTree>
    <p:extLst>
      <p:ext uri="{BB962C8B-B14F-4D97-AF65-F5344CB8AC3E}">
        <p14:creationId xmlns:p14="http://schemas.microsoft.com/office/powerpoint/2010/main" val="13475715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1/4 Introduction</a:t>
            </a:r>
            <a:endParaRPr lang="en-GB"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Complexity is a complex notion of its own…</a:t>
            </a:r>
          </a:p>
          <a:p>
            <a:pPr marL="0" indent="0">
              <a:buNone/>
            </a:pPr>
            <a:r>
              <a:rPr lang="en-US" dirty="0" smtClean="0"/>
              <a:t>From a legal viewpoint, we may think of:</a:t>
            </a:r>
          </a:p>
          <a:p>
            <a:pPr marL="0" indent="0">
              <a:buNone/>
            </a:pPr>
            <a:r>
              <a:rPr lang="en-US" dirty="0" smtClean="0"/>
              <a:t>1. The algorithmic theory of information</a:t>
            </a:r>
          </a:p>
          <a:p>
            <a:pPr marL="0" indent="0">
              <a:buNone/>
            </a:pPr>
            <a:r>
              <a:rPr lang="en-US" dirty="0" smtClean="0"/>
              <a:t>2. The theory of spontaneous orders</a:t>
            </a:r>
          </a:p>
          <a:p>
            <a:pPr marL="0" indent="0">
              <a:buNone/>
            </a:pPr>
            <a:r>
              <a:rPr lang="en-US" dirty="0" smtClean="0"/>
              <a:t>3. System theory</a:t>
            </a:r>
          </a:p>
          <a:p>
            <a:pPr marL="0" indent="0">
              <a:buNone/>
            </a:pPr>
            <a:r>
              <a:rPr lang="en-US" dirty="0" smtClean="0"/>
              <a:t>Since particular attention will be drawn to the tenets of legal networks, approaches (1) and (2) deserve some further illustration…</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33466481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4/4 Conclusions</a:t>
            </a:r>
            <a:endParaRPr lang="it-IT" dirty="0"/>
          </a:p>
        </p:txBody>
      </p:sp>
      <p:sp>
        <p:nvSpPr>
          <p:cNvPr id="5" name="Content Placeholder 4"/>
          <p:cNvSpPr>
            <a:spLocks noGrp="1"/>
          </p:cNvSpPr>
          <p:nvPr>
            <p:ph sz="half" idx="2"/>
          </p:nvPr>
        </p:nvSpPr>
        <p:spPr>
          <a:xfrm>
            <a:off x="4648200" y="1945076"/>
            <a:ext cx="4038600" cy="4181087"/>
          </a:xfrm>
        </p:spPr>
        <p:txBody>
          <a:bodyPr>
            <a:normAutofit/>
          </a:bodyPr>
          <a:lstStyle/>
          <a:p>
            <a:pPr marL="0" indent="0" algn="ctr">
              <a:buNone/>
            </a:pPr>
            <a:r>
              <a:rPr lang="en-GB" sz="4400" dirty="0" smtClean="0"/>
              <a:t>“</a:t>
            </a:r>
            <a:r>
              <a:rPr lang="en-GB" sz="4400" dirty="0"/>
              <a:t>Nothing is more terrible than ignorance in </a:t>
            </a:r>
            <a:r>
              <a:rPr lang="en-GB" sz="4400" dirty="0" smtClean="0"/>
              <a:t>action.”</a:t>
            </a:r>
          </a:p>
          <a:p>
            <a:pPr marL="0" indent="0" algn="ctr">
              <a:buNone/>
            </a:pPr>
            <a:r>
              <a:rPr lang="en-GB" sz="3200" dirty="0" smtClean="0"/>
              <a:t>(Wolfgang Goethe) </a:t>
            </a:r>
          </a:p>
        </p:txBody>
      </p:sp>
      <p:pic>
        <p:nvPicPr>
          <p:cNvPr id="6" name="Content Placeholder 5"/>
          <p:cNvPicPr>
            <a:picLocks noGrp="1"/>
          </p:cNvPicPr>
          <p:nvPr>
            <p:ph sz="half" idx="1"/>
          </p:nvPr>
        </p:nvPicPr>
        <p:blipFill>
          <a:blip r:embed="rId2">
            <a:extLst>
              <a:ext uri="{28A0092B-C50C-407E-A947-70E740481C1C}">
                <a14:useLocalDpi xmlns:a14="http://schemas.microsoft.com/office/drawing/2010/main" val="0"/>
              </a:ext>
            </a:extLst>
          </a:blip>
          <a:srcRect l="5976" r="5976"/>
          <a:stretch>
            <a:fillRect/>
          </a:stretch>
        </p:blipFill>
        <p:spPr bwMode="auto">
          <a:prstGeom prst="rect">
            <a:avLst/>
          </a:prstGeom>
          <a:noFill/>
          <a:ln>
            <a:noFill/>
          </a:ln>
        </p:spPr>
      </p:pic>
    </p:spTree>
    <p:extLst>
      <p:ext uri="{BB962C8B-B14F-4D97-AF65-F5344CB8AC3E}">
        <p14:creationId xmlns:p14="http://schemas.microsoft.com/office/powerpoint/2010/main" val="14453297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idx="1"/>
          </p:nvPr>
        </p:nvSpPr>
        <p:spPr>
          <a:xfrm>
            <a:off x="457200" y="192901"/>
            <a:ext cx="8229600" cy="5903100"/>
          </a:xfrm>
        </p:spPr>
        <p:txBody>
          <a:bodyPr/>
          <a:lstStyle/>
          <a:p>
            <a:pPr algn="ctr">
              <a:buFont typeface="Wingdings" charset="0"/>
              <a:buNone/>
            </a:pPr>
            <a:r>
              <a:rPr lang="en-US" sz="4400" b="1" dirty="0">
                <a:solidFill>
                  <a:srgbClr val="FF6600"/>
                </a:solidFill>
              </a:rPr>
              <a:t>THANK YOU VERY MUCH</a:t>
            </a:r>
          </a:p>
          <a:p>
            <a:pPr algn="ctr">
              <a:buFont typeface="Wingdings" charset="0"/>
              <a:buNone/>
            </a:pPr>
            <a:r>
              <a:rPr lang="en-US" sz="4400" b="1" dirty="0">
                <a:solidFill>
                  <a:schemeClr val="folHlink"/>
                </a:solidFill>
                <a:hlinkClick r:id="rId2"/>
              </a:rPr>
              <a:t>ugo.pagallo@unito.it</a:t>
            </a:r>
            <a:endParaRPr lang="en-US" sz="4400" b="1" dirty="0">
              <a:solidFill>
                <a:schemeClr val="folHlink"/>
              </a:solidFill>
            </a:endParaRPr>
          </a:p>
          <a:p>
            <a:pPr algn="ctr">
              <a:buFont typeface="Wingdings" charset="0"/>
              <a:buNone/>
            </a:pPr>
            <a:r>
              <a:rPr lang="en-US" sz="4400" b="1" dirty="0">
                <a:solidFill>
                  <a:schemeClr val="folHlink"/>
                </a:solidFill>
              </a:rPr>
              <a:t>University of Torino, Italy</a:t>
            </a:r>
          </a:p>
          <a:p>
            <a:pPr algn="ctr">
              <a:buFont typeface="Wingdings" charset="0"/>
              <a:buNone/>
            </a:pPr>
            <a:endParaRPr lang="en-US" sz="4400" b="1" dirty="0">
              <a:solidFill>
                <a:schemeClr val="folHlink"/>
              </a:solidFill>
            </a:endParaRPr>
          </a:p>
        </p:txBody>
      </p:sp>
      <p:pic>
        <p:nvPicPr>
          <p:cNvPr id="135172" name="Picture 4" descr="http://www.aiesec.org/cms/aiesec/AI/Western%20Europe%20and%20North%20America/ITALY/AIESEC%20TORINO/Immagini/loghi/un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06" y="3118551"/>
            <a:ext cx="3086852" cy="31828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3682023" y="4742127"/>
            <a:ext cx="5156200" cy="1933750"/>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3295858" y="2652376"/>
            <a:ext cx="5209067" cy="2089751"/>
          </a:xfrm>
          <a:prstGeom prst="rect">
            <a:avLst/>
          </a:prstGeom>
          <a:noFill/>
          <a:ln>
            <a:noFill/>
          </a:ln>
        </p:spPr>
      </p:pic>
    </p:spTree>
    <p:extLst>
      <p:ext uri="{BB962C8B-B14F-4D97-AF65-F5344CB8AC3E}">
        <p14:creationId xmlns:p14="http://schemas.microsoft.com/office/powerpoint/2010/main" val="40719538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96962"/>
          </a:xfrm>
        </p:spPr>
        <p:txBody>
          <a:bodyPr>
            <a:normAutofit fontScale="90000"/>
          </a:bodyPr>
          <a:lstStyle/>
          <a:p>
            <a:r>
              <a:rPr lang="it-IT" sz="2800" b="1" dirty="0" smtClean="0">
                <a:solidFill>
                  <a:srgbClr val="FF0000"/>
                </a:solidFill>
              </a:rPr>
              <a:t>References</a:t>
            </a:r>
            <a:endParaRPr lang="it-IT" sz="2800" b="1" dirty="0">
              <a:solidFill>
                <a:srgbClr val="FF0000"/>
              </a:solidFill>
            </a:endParaRPr>
          </a:p>
        </p:txBody>
      </p:sp>
      <p:sp>
        <p:nvSpPr>
          <p:cNvPr id="3" name="Content Placeholder 2"/>
          <p:cNvSpPr>
            <a:spLocks noGrp="1"/>
          </p:cNvSpPr>
          <p:nvPr>
            <p:ph idx="1"/>
          </p:nvPr>
        </p:nvSpPr>
        <p:spPr>
          <a:xfrm>
            <a:off x="457200" y="948425"/>
            <a:ext cx="8229600" cy="5594103"/>
          </a:xfrm>
        </p:spPr>
        <p:txBody>
          <a:bodyPr>
            <a:noAutofit/>
          </a:bodyPr>
          <a:lstStyle/>
          <a:p>
            <a:pPr lvl="0"/>
            <a:r>
              <a:rPr lang="it-IT" sz="1300" dirty="0" smtClean="0"/>
              <a:t>Pagallo</a:t>
            </a:r>
            <a:r>
              <a:rPr lang="it-IT" sz="1300" dirty="0"/>
              <a:t>, U. 2006. </a:t>
            </a:r>
            <a:r>
              <a:rPr lang="it-IT" sz="1300" i="1" dirty="0"/>
              <a:t>Teoria giuridica della complessità</a:t>
            </a:r>
            <a:r>
              <a:rPr lang="it-IT" sz="1300" dirty="0"/>
              <a:t>. </a:t>
            </a:r>
            <a:r>
              <a:rPr lang="en-US" sz="1300" dirty="0"/>
              <a:t>Giappichelli, Torino.</a:t>
            </a:r>
          </a:p>
          <a:p>
            <a:pPr lvl="0"/>
            <a:r>
              <a:rPr lang="en-US" sz="1300" dirty="0"/>
              <a:t>Floridi, L. 2009. </a:t>
            </a:r>
            <a:r>
              <a:rPr lang="en-US" sz="1300" i="1" dirty="0"/>
              <a:t>A Very Short Introduction to Information</a:t>
            </a:r>
            <a:r>
              <a:rPr lang="en-US" sz="1300" dirty="0"/>
              <a:t>. Oxford University Press, Oxford.</a:t>
            </a:r>
          </a:p>
          <a:p>
            <a:pPr lvl="0"/>
            <a:r>
              <a:rPr lang="en-GB" sz="1300" dirty="0"/>
              <a:t>Fowler, J. H., and S. Jeon 2008. The Authority of Supreme Court Precedent, </a:t>
            </a:r>
            <a:r>
              <a:rPr lang="en-GB" sz="1300" i="1" dirty="0"/>
              <a:t>Social Networks</a:t>
            </a:r>
            <a:r>
              <a:rPr lang="en-GB" sz="1300" dirty="0"/>
              <a:t>, 30: 16-30.</a:t>
            </a:r>
            <a:endParaRPr lang="en-US" sz="1300" dirty="0"/>
          </a:p>
          <a:p>
            <a:pPr lvl="0"/>
            <a:r>
              <a:rPr lang="en-GB" sz="1300" dirty="0"/>
              <a:t>Malmgren, S. 2011. </a:t>
            </a:r>
            <a:r>
              <a:rPr lang="en-GB" sz="1300" i="1" dirty="0"/>
              <a:t>Towards a Theory of Jurisprudential Relevance Ranking: Using Link Analysis on EU Case Law</a:t>
            </a:r>
            <a:r>
              <a:rPr lang="en-GB" sz="1300" dirty="0"/>
              <a:t>. Master of Laws degree at Stockholm University under the supervision of C. Magnusson Sjöberg.</a:t>
            </a:r>
            <a:endParaRPr lang="en-US" sz="1300" dirty="0"/>
          </a:p>
          <a:p>
            <a:pPr lvl="0"/>
            <a:r>
              <a:rPr lang="en-GB" sz="1300" dirty="0"/>
              <a:t>Agnoloni, T. and U. Pagallo 2014. The Case Law of the Italian Constitutional Court between Network Theory and Philosophy of Information, </a:t>
            </a:r>
            <a:r>
              <a:rPr lang="en-GB" sz="1300" i="1" dirty="0"/>
              <a:t>NAIL Workshop at Jurix</a:t>
            </a:r>
            <a:r>
              <a:rPr lang="en-GB" sz="1300" dirty="0"/>
              <a:t>, Krakow (Poland), December.</a:t>
            </a:r>
            <a:endParaRPr lang="en-US" sz="1300" dirty="0"/>
          </a:p>
          <a:p>
            <a:pPr lvl="0"/>
            <a:r>
              <a:rPr lang="en-GB" sz="1300" dirty="0"/>
              <a:t>Pagallo, U. 2010. As Law Goes By: Topology, Ontology, Evolution, in </a:t>
            </a:r>
            <a:r>
              <a:rPr lang="en-GB" sz="1300" i="1" dirty="0"/>
              <a:t>AI Approaches to the Complexity of Legal Systems. Complex Systems, the Semantic Web, Ontologies, Argumentation, and Dialogue</a:t>
            </a:r>
            <a:r>
              <a:rPr lang="en-GB" sz="1300" dirty="0"/>
              <a:t>, edited by P. Casanovas </a:t>
            </a:r>
            <a:r>
              <a:rPr lang="en-GB" sz="1300" i="1" dirty="0"/>
              <a:t>et al.</a:t>
            </a:r>
            <a:r>
              <a:rPr lang="en-GB" sz="1300" dirty="0"/>
              <a:t>, 12-26. Springer, Dordrecht.</a:t>
            </a:r>
            <a:endParaRPr lang="en-US" sz="1300" dirty="0"/>
          </a:p>
          <a:p>
            <a:pPr lvl="0"/>
            <a:r>
              <a:rPr lang="en-US" sz="1300" dirty="0"/>
              <a:t>Boulet, R., Mazzega, P. and Bourcier, D. 2010. Network Analysis of the French Environment Code, in AI Approaches to the Complexity of Legal Systems. Complex Systems, the Semantic Web, Ontologies, Argumentation, and Dialogue, edited by P. Casanovas et al., 39-53. Springer, Dordrecht.</a:t>
            </a:r>
          </a:p>
          <a:p>
            <a:pPr lvl="0"/>
            <a:r>
              <a:rPr lang="en-US" sz="1300" dirty="0"/>
              <a:t>Ormerod, P. 2012. </a:t>
            </a:r>
            <a:r>
              <a:rPr lang="en-US" sz="1300" i="1" dirty="0"/>
              <a:t>Positive Linking</a:t>
            </a:r>
            <a:r>
              <a:rPr lang="en-US" sz="1300" dirty="0"/>
              <a:t>. Faber and Faber, London.</a:t>
            </a:r>
          </a:p>
          <a:p>
            <a:pPr lvl="0"/>
            <a:r>
              <a:rPr lang="en-US" sz="1300" dirty="0"/>
              <a:t>Glorioso, A., Pagallo, U., and Ruffo, G. 2010. The Social Impact of P2P Systems, in </a:t>
            </a:r>
            <a:r>
              <a:rPr lang="en-US" sz="1300" i="1" dirty="0"/>
              <a:t>Handbook of Peer-to-Peer Networking</a:t>
            </a:r>
            <a:r>
              <a:rPr lang="en-US" sz="1300" dirty="0"/>
              <a:t>, edited by X. Shen, H. Yu, J. Buford and M. Akon, 47-70. Springer, Heidelberg. </a:t>
            </a:r>
          </a:p>
          <a:p>
            <a:pPr lvl="0"/>
            <a:r>
              <a:rPr lang="en-US" sz="1300" dirty="0"/>
              <a:t>Kaza, S., Xu, J., Marshall, B. and H. Chen 2005. Topological Analysis of Criminal Activity Networks in Multiple Jurisdictions, </a:t>
            </a:r>
            <a:r>
              <a:rPr lang="en-US" sz="1300" i="1" dirty="0"/>
              <a:t>dg.o '05 Proceedings of the 2005 National Conference on Digital Government Research</a:t>
            </a:r>
            <a:r>
              <a:rPr lang="en-US" sz="1300" dirty="0"/>
              <a:t>, 251-252.</a:t>
            </a:r>
          </a:p>
          <a:p>
            <a:pPr lvl="0"/>
            <a:r>
              <a:rPr lang="en-GB" sz="1300" dirty="0"/>
              <a:t>Murray, A. D. 2007. </a:t>
            </a:r>
            <a:r>
              <a:rPr lang="en-GB" sz="1300" i="1" dirty="0"/>
              <a:t>The Regulation of Cyberspace: Control in the Online Environment</a:t>
            </a:r>
            <a:r>
              <a:rPr lang="en-GB" sz="1300" dirty="0"/>
              <a:t>. Routledge-Cavendish, New York.</a:t>
            </a:r>
            <a:endParaRPr lang="en-US" sz="1300" dirty="0"/>
          </a:p>
          <a:p>
            <a:pPr lvl="0"/>
            <a:r>
              <a:rPr lang="en-GB" sz="1300" dirty="0"/>
              <a:t>Reed, Ch. 2012. </a:t>
            </a:r>
            <a:r>
              <a:rPr lang="en-GB" sz="1300" i="1" dirty="0"/>
              <a:t>Making Laws for Cyberspace</a:t>
            </a:r>
            <a:r>
              <a:rPr lang="en-GB" sz="1300" dirty="0"/>
              <a:t>. Oxford University Press, Oxford.</a:t>
            </a:r>
            <a:endParaRPr lang="en-US" sz="1300" dirty="0"/>
          </a:p>
          <a:p>
            <a:pPr lvl="0"/>
            <a:r>
              <a:rPr lang="en-GB" sz="1300" dirty="0"/>
              <a:t>Cerf, V., Ryan, P. and M. Senges 2014. Internet Governance is Our Shared Responsibility, </a:t>
            </a:r>
            <a:r>
              <a:rPr lang="en-GB" sz="1300" i="1" dirty="0"/>
              <a:t>A Journal of Law and Policy for the Information Society</a:t>
            </a:r>
            <a:r>
              <a:rPr lang="en-GB" sz="1300" dirty="0"/>
              <a:t>, 10(1): 1-41.</a:t>
            </a:r>
            <a:endParaRPr lang="en-US" sz="1300" dirty="0"/>
          </a:p>
          <a:p>
            <a:r>
              <a:rPr lang="en-GB" sz="1300" dirty="0"/>
              <a:t>Pagallo, U. 2015. Good Onlife Governance: On Law, Spontaneous Orders, and Design, in </a:t>
            </a:r>
            <a:r>
              <a:rPr lang="en-GB" sz="1300" i="1" dirty="0"/>
              <a:t>The Onlife Manifesto</a:t>
            </a:r>
            <a:r>
              <a:rPr lang="en-GB" sz="1300" dirty="0"/>
              <a:t>, edited by L. Floridi, 161-179. Dordrecht, Springer.</a:t>
            </a:r>
            <a:r>
              <a:rPr lang="en-US" sz="1300" dirty="0"/>
              <a:t> </a:t>
            </a:r>
            <a:endParaRPr lang="it-IT" sz="1300" dirty="0"/>
          </a:p>
        </p:txBody>
      </p:sp>
    </p:spTree>
    <p:extLst>
      <p:ext uri="{BB962C8B-B14F-4D97-AF65-F5344CB8AC3E}">
        <p14:creationId xmlns:p14="http://schemas.microsoft.com/office/powerpoint/2010/main" val="15861307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990600"/>
          </a:xfrm>
        </p:spPr>
        <p:txBody>
          <a:bodyPr/>
          <a:lstStyle/>
          <a:p>
            <a:r>
              <a:rPr lang="en-GB" dirty="0">
                <a:solidFill>
                  <a:srgbClr val="FF0000"/>
                </a:solidFill>
              </a:rPr>
              <a:t>1/4 Introduction</a:t>
            </a:r>
            <a:endParaRPr lang="it-IT" dirty="0">
              <a:solidFill>
                <a:srgbClr val="FF6600"/>
              </a:solidFill>
            </a:endParaRPr>
          </a:p>
        </p:txBody>
      </p:sp>
      <p:pic>
        <p:nvPicPr>
          <p:cNvPr id="11268" name="Picture 4" descr="L'immagine “http://plus.maths.org/issue37/features/omega/gregchaitin.jpg” non può essere visualizzata poiché contiene degli errori."/>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152400" y="2209800"/>
            <a:ext cx="3133725" cy="33551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11271" name="Group 7"/>
          <p:cNvGrpSpPr>
            <a:grpSpLocks noChangeAspect="1"/>
          </p:cNvGrpSpPr>
          <p:nvPr/>
        </p:nvGrpSpPr>
        <p:grpSpPr bwMode="auto">
          <a:xfrm>
            <a:off x="4049713" y="1371600"/>
            <a:ext cx="4637087" cy="4724400"/>
            <a:chOff x="2928" y="1248"/>
            <a:chExt cx="2544" cy="2592"/>
          </a:xfrm>
        </p:grpSpPr>
        <p:sp>
          <p:nvSpPr>
            <p:cNvPr id="11270" name="AutoShape 6"/>
            <p:cNvSpPr>
              <a:spLocks noChangeAspect="1" noChangeArrowheads="1" noTextEdit="1"/>
            </p:cNvSpPr>
            <p:nvPr/>
          </p:nvSpPr>
          <p:spPr bwMode="auto">
            <a:xfrm>
              <a:off x="2928" y="1248"/>
              <a:ext cx="254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274" name="_s11274"/>
            <p:cNvSpPr>
              <a:spLocks noChangeArrowheads="1" noTextEdit="1"/>
            </p:cNvSpPr>
            <p:nvPr/>
          </p:nvSpPr>
          <p:spPr bwMode="auto">
            <a:xfrm>
              <a:off x="3378" y="1463"/>
              <a:ext cx="1644" cy="1644"/>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it-IT"/>
            </a:p>
          </p:txBody>
        </p:sp>
        <p:sp>
          <p:nvSpPr>
            <p:cNvPr id="11275" name="_s11275"/>
            <p:cNvSpPr>
              <a:spLocks noChangeArrowheads="1" noTextEdit="1"/>
            </p:cNvSpPr>
            <p:nvPr/>
          </p:nvSpPr>
          <p:spPr bwMode="auto">
            <a:xfrm rot="7200000">
              <a:off x="3603" y="1851"/>
              <a:ext cx="1644" cy="1644"/>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it-IT"/>
            </a:p>
          </p:txBody>
        </p:sp>
        <p:sp>
          <p:nvSpPr>
            <p:cNvPr id="11277" name="_s11277"/>
            <p:cNvSpPr>
              <a:spLocks noChangeArrowheads="1" noTextEdit="1"/>
            </p:cNvSpPr>
            <p:nvPr/>
          </p:nvSpPr>
          <p:spPr bwMode="auto">
            <a:xfrm rot="14400000">
              <a:off x="3154" y="1852"/>
              <a:ext cx="1644" cy="1644"/>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it-IT"/>
            </a:p>
          </p:txBody>
        </p:sp>
        <p:sp>
          <p:nvSpPr>
            <p:cNvPr id="11272" name="_s11272"/>
            <p:cNvSpPr>
              <a:spLocks noChangeArrowheads="1"/>
            </p:cNvSpPr>
            <p:nvPr/>
          </p:nvSpPr>
          <p:spPr bwMode="auto">
            <a:xfrm>
              <a:off x="4651" y="1764"/>
              <a:ext cx="659"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it-IT" sz="3000" b="1" dirty="0">
                  <a:solidFill>
                    <a:schemeClr val="folHlink"/>
                  </a:solidFill>
                </a:rPr>
                <a:t>   </a:t>
              </a:r>
              <a:r>
                <a:rPr lang="it-IT" sz="3000" b="1" dirty="0" smtClean="0">
                  <a:solidFill>
                    <a:schemeClr val="folHlink"/>
                  </a:solidFill>
                </a:rPr>
                <a:t>Complexity</a:t>
              </a:r>
              <a:endParaRPr lang="it-IT" sz="3000" b="1" dirty="0">
                <a:solidFill>
                  <a:schemeClr val="folHlink"/>
                </a:solidFill>
              </a:endParaRPr>
            </a:p>
          </p:txBody>
        </p:sp>
        <p:sp>
          <p:nvSpPr>
            <p:cNvPr id="11273" name="_s11273"/>
            <p:cNvSpPr>
              <a:spLocks noChangeArrowheads="1"/>
            </p:cNvSpPr>
            <p:nvPr/>
          </p:nvSpPr>
          <p:spPr bwMode="auto">
            <a:xfrm>
              <a:off x="3871" y="3115"/>
              <a:ext cx="659"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endParaRPr lang="it-IT" sz="3000" b="1" dirty="0">
                <a:solidFill>
                  <a:schemeClr val="folHlink"/>
                </a:solidFill>
              </a:endParaRPr>
            </a:p>
            <a:p>
              <a:pPr algn="ctr"/>
              <a:r>
                <a:rPr lang="it-IT" sz="3000" b="1" dirty="0" err="1" smtClean="0">
                  <a:solidFill>
                    <a:schemeClr val="folHlink"/>
                  </a:solidFill>
                </a:rPr>
                <a:t>Computation</a:t>
              </a:r>
              <a:endParaRPr lang="it-IT" sz="3000" b="1" dirty="0">
                <a:solidFill>
                  <a:schemeClr val="folHlink"/>
                </a:solidFill>
              </a:endParaRPr>
            </a:p>
          </p:txBody>
        </p:sp>
        <p:sp>
          <p:nvSpPr>
            <p:cNvPr id="11276" name="_s11276"/>
            <p:cNvSpPr>
              <a:spLocks noChangeArrowheads="1"/>
            </p:cNvSpPr>
            <p:nvPr/>
          </p:nvSpPr>
          <p:spPr bwMode="auto">
            <a:xfrm>
              <a:off x="3091" y="1765"/>
              <a:ext cx="659"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it-IT" sz="3000" b="1" dirty="0" smtClean="0">
                  <a:solidFill>
                    <a:schemeClr val="folHlink"/>
                  </a:solidFill>
                </a:rPr>
                <a:t>Information    </a:t>
              </a:r>
              <a:endParaRPr lang="it-IT" sz="3000" b="1" dirty="0">
                <a:solidFill>
                  <a:schemeClr val="folHlink"/>
                </a:solidFill>
              </a:endParaRPr>
            </a:p>
          </p:txBody>
        </p:sp>
      </p:grpSp>
    </p:spTree>
    <p:extLst>
      <p:ext uri="{BB962C8B-B14F-4D97-AF65-F5344CB8AC3E}">
        <p14:creationId xmlns:p14="http://schemas.microsoft.com/office/powerpoint/2010/main" val="8316343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381000"/>
            <a:ext cx="8229600" cy="939212"/>
          </a:xfrm>
        </p:spPr>
        <p:txBody>
          <a:bodyPr/>
          <a:lstStyle/>
          <a:p>
            <a:r>
              <a:rPr lang="en-GB" dirty="0">
                <a:solidFill>
                  <a:srgbClr val="FF0000"/>
                </a:solidFill>
              </a:rPr>
              <a:t>1/4 Introduction</a:t>
            </a:r>
            <a:endParaRPr lang="it-IT" dirty="0">
              <a:solidFill>
                <a:srgbClr val="FF6600"/>
              </a:solidFill>
            </a:endParaRPr>
          </a:p>
        </p:txBody>
      </p:sp>
      <p:grpSp>
        <p:nvGrpSpPr>
          <p:cNvPr id="17427" name="Group 19"/>
          <p:cNvGrpSpPr>
            <a:grpSpLocks noChangeAspect="1"/>
          </p:cNvGrpSpPr>
          <p:nvPr/>
        </p:nvGrpSpPr>
        <p:grpSpPr bwMode="auto">
          <a:xfrm>
            <a:off x="4038600" y="1905000"/>
            <a:ext cx="4648200" cy="4191000"/>
            <a:chOff x="2928" y="1248"/>
            <a:chExt cx="2544" cy="2592"/>
          </a:xfrm>
        </p:grpSpPr>
        <p:sp>
          <p:nvSpPr>
            <p:cNvPr id="17426" name="AutoShape 18"/>
            <p:cNvSpPr>
              <a:spLocks noChangeAspect="1" noChangeArrowheads="1" noTextEdit="1"/>
            </p:cNvSpPr>
            <p:nvPr/>
          </p:nvSpPr>
          <p:spPr bwMode="auto">
            <a:xfrm>
              <a:off x="2928" y="1248"/>
              <a:ext cx="254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7430" name="_s17430"/>
            <p:cNvSpPr>
              <a:spLocks noChangeArrowheads="1" noTextEdit="1"/>
            </p:cNvSpPr>
            <p:nvPr/>
          </p:nvSpPr>
          <p:spPr bwMode="auto">
            <a:xfrm>
              <a:off x="3378" y="1463"/>
              <a:ext cx="1644" cy="1644"/>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it-IT"/>
            </a:p>
          </p:txBody>
        </p:sp>
        <p:sp>
          <p:nvSpPr>
            <p:cNvPr id="17431" name="_s17431"/>
            <p:cNvSpPr>
              <a:spLocks noChangeArrowheads="1" noTextEdit="1"/>
            </p:cNvSpPr>
            <p:nvPr/>
          </p:nvSpPr>
          <p:spPr bwMode="auto">
            <a:xfrm rot="7200000">
              <a:off x="3603" y="1851"/>
              <a:ext cx="1644" cy="1644"/>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it-IT"/>
            </a:p>
          </p:txBody>
        </p:sp>
        <p:sp>
          <p:nvSpPr>
            <p:cNvPr id="17433" name="_s17433"/>
            <p:cNvSpPr>
              <a:spLocks noChangeArrowheads="1" noTextEdit="1"/>
            </p:cNvSpPr>
            <p:nvPr/>
          </p:nvSpPr>
          <p:spPr bwMode="auto">
            <a:xfrm rot="14400000">
              <a:off x="3154" y="1852"/>
              <a:ext cx="1644" cy="1644"/>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it-IT"/>
            </a:p>
          </p:txBody>
        </p:sp>
        <p:sp>
          <p:nvSpPr>
            <p:cNvPr id="17428" name="_s17428"/>
            <p:cNvSpPr>
              <a:spLocks noChangeArrowheads="1"/>
            </p:cNvSpPr>
            <p:nvPr/>
          </p:nvSpPr>
          <p:spPr bwMode="auto">
            <a:xfrm>
              <a:off x="4421" y="1764"/>
              <a:ext cx="889"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it-IT" sz="2800" dirty="0">
                  <a:solidFill>
                    <a:schemeClr val="folHlink"/>
                  </a:solidFill>
                </a:rPr>
                <a:t> </a:t>
              </a:r>
              <a:r>
                <a:rPr lang="it-IT" sz="2800" b="1" dirty="0" smtClean="0">
                  <a:solidFill>
                    <a:schemeClr val="folHlink"/>
                  </a:solidFill>
                </a:rPr>
                <a:t>Spontaneous Orders </a:t>
              </a:r>
              <a:endParaRPr lang="it-IT" sz="2800" b="1" dirty="0">
                <a:solidFill>
                  <a:schemeClr val="folHlink"/>
                </a:solidFill>
              </a:endParaRPr>
            </a:p>
          </p:txBody>
        </p:sp>
        <p:sp>
          <p:nvSpPr>
            <p:cNvPr id="17429" name="_s17429"/>
            <p:cNvSpPr>
              <a:spLocks noChangeArrowheads="1"/>
            </p:cNvSpPr>
            <p:nvPr/>
          </p:nvSpPr>
          <p:spPr bwMode="auto">
            <a:xfrm>
              <a:off x="3871" y="3115"/>
              <a:ext cx="659"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it-IT" sz="2800" b="1" dirty="0" err="1" smtClean="0">
                  <a:solidFill>
                    <a:schemeClr val="folHlink"/>
                  </a:solidFill>
                </a:rPr>
                <a:t>Evolution</a:t>
              </a:r>
              <a:endParaRPr lang="it-IT" sz="2800" b="1" dirty="0">
                <a:solidFill>
                  <a:schemeClr val="folHlink"/>
                </a:solidFill>
              </a:endParaRPr>
            </a:p>
          </p:txBody>
        </p:sp>
        <p:sp>
          <p:nvSpPr>
            <p:cNvPr id="17432" name="_s17432"/>
            <p:cNvSpPr>
              <a:spLocks noChangeArrowheads="1"/>
            </p:cNvSpPr>
            <p:nvPr/>
          </p:nvSpPr>
          <p:spPr bwMode="auto">
            <a:xfrm>
              <a:off x="3091" y="1765"/>
              <a:ext cx="659"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it-IT" sz="2800" b="1" dirty="0" smtClean="0">
                  <a:solidFill>
                    <a:schemeClr val="folHlink"/>
                  </a:solidFill>
                </a:rPr>
                <a:t>Information</a:t>
              </a:r>
              <a:endParaRPr lang="it-IT" sz="2800" b="1" dirty="0">
                <a:solidFill>
                  <a:schemeClr val="folHlink"/>
                </a:solidFill>
              </a:endParaRPr>
            </a:p>
          </p:txBody>
        </p:sp>
      </p:grpSp>
      <p:pic>
        <p:nvPicPr>
          <p:cNvPr id="17434" name="Picture 26" descr="L'immagine “http://lvb.net/media/lvb2005/20050112-hayek.jpg” non può essere visualizzata poiché contiene degli errori."/>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19490" y="2236499"/>
            <a:ext cx="3124200" cy="33785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0918488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solidFill>
                  <a:srgbClr val="FF0000"/>
                </a:solidFill>
              </a:rPr>
              <a:t>1/4 Introduction</a:t>
            </a:r>
            <a:endParaRPr lang="it-IT" dirty="0"/>
          </a:p>
        </p:txBody>
      </p:sp>
      <p:sp>
        <p:nvSpPr>
          <p:cNvPr id="7" name="Content Placeholder 6"/>
          <p:cNvSpPr>
            <a:spLocks noGrp="1"/>
          </p:cNvSpPr>
          <p:nvPr>
            <p:ph idx="1"/>
          </p:nvPr>
        </p:nvSpPr>
        <p:spPr>
          <a:xfrm>
            <a:off x="457200" y="1600200"/>
            <a:ext cx="8229600" cy="4525963"/>
          </a:xfrm>
        </p:spPr>
        <p:txBody>
          <a:bodyPr>
            <a:normAutofit/>
          </a:bodyPr>
          <a:lstStyle/>
          <a:p>
            <a:pPr marL="0" indent="0" algn="ctr">
              <a:buNone/>
            </a:pPr>
            <a:r>
              <a:rPr lang="en-US" dirty="0" smtClean="0"/>
              <a:t>Let us deepen such approaches to the law as information (and algorithmic compression, and the emergence of spontaneous orders, and…) with the tenets of network theory</a:t>
            </a:r>
            <a:r>
              <a:rPr lang="en-US" dirty="0"/>
              <a:t>.</a:t>
            </a:r>
            <a:r>
              <a:rPr lang="en-US" dirty="0" smtClean="0"/>
              <a:t> </a:t>
            </a:r>
          </a:p>
          <a:p>
            <a:pPr marL="0" indent="0" algn="ctr">
              <a:buNone/>
            </a:pPr>
            <a:r>
              <a:rPr lang="en-US" dirty="0" smtClean="0"/>
              <a:t>Accordingly, legal information is grasped as a matter of nodes, edges, diameters and average distances, geodesic points, clustering coefficients and the like </a:t>
            </a:r>
            <a:endParaRPr lang="en-US" dirty="0"/>
          </a:p>
        </p:txBody>
      </p:sp>
    </p:spTree>
    <p:extLst>
      <p:ext uri="{BB962C8B-B14F-4D97-AF65-F5344CB8AC3E}">
        <p14:creationId xmlns:p14="http://schemas.microsoft.com/office/powerpoint/2010/main" val="2814074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rPr>
              <a:t>2/4 Complexity and legal networks</a:t>
            </a:r>
            <a:endParaRPr lang="it-IT" dirty="0">
              <a:solidFill>
                <a:srgbClr val="FF0000"/>
              </a:solidFill>
            </a:endParaRPr>
          </a:p>
        </p:txBody>
      </p:sp>
      <p:pic>
        <p:nvPicPr>
          <p:cNvPr id="4" name="Picture 5" descr="smallWorld0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47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FF0000"/>
                </a:solidFill>
              </a:rPr>
              <a:t>2/4 Complexity and legal networks</a:t>
            </a:r>
            <a:endParaRPr lang="it-IT" dirty="0"/>
          </a:p>
        </p:txBody>
      </p:sp>
      <p:sp>
        <p:nvSpPr>
          <p:cNvPr id="3" name="Content Placeholder 2"/>
          <p:cNvSpPr>
            <a:spLocks noGrp="1"/>
          </p:cNvSpPr>
          <p:nvPr>
            <p:ph sz="half" idx="1"/>
          </p:nvPr>
        </p:nvSpPr>
        <p:spPr/>
        <p:txBody>
          <a:bodyPr/>
          <a:lstStyle/>
          <a:p>
            <a:pPr marL="0" indent="0" algn="ctr">
              <a:buNone/>
            </a:pPr>
            <a:r>
              <a:rPr lang="en-GB" dirty="0" smtClean="0"/>
              <a:t>All the network </a:t>
            </a:r>
            <a:r>
              <a:rPr lang="en-GB" dirty="0"/>
              <a:t>approaches to the </a:t>
            </a:r>
            <a:r>
              <a:rPr lang="en-GB" dirty="0" smtClean="0"/>
              <a:t>law represent </a:t>
            </a:r>
            <a:r>
              <a:rPr lang="en-GB" dirty="0"/>
              <a:t>the legal phenomenon in terms of </a:t>
            </a:r>
            <a:r>
              <a:rPr lang="en-GB" dirty="0" smtClean="0"/>
              <a:t>information and yet, we can further the </a:t>
            </a:r>
            <a:r>
              <a:rPr lang="en-GB" dirty="0"/>
              <a:t>connection between </a:t>
            </a:r>
            <a:r>
              <a:rPr lang="en-GB" dirty="0" smtClean="0"/>
              <a:t>information and legal networks from different </a:t>
            </a:r>
            <a:r>
              <a:rPr lang="en-GB" dirty="0"/>
              <a:t>perspectives</a:t>
            </a:r>
            <a:r>
              <a:rPr lang="en-US" dirty="0"/>
              <a:t> </a:t>
            </a:r>
            <a:endParaRPr lang="it-IT" dirty="0"/>
          </a:p>
        </p:txBody>
      </p:sp>
      <p:pic>
        <p:nvPicPr>
          <p:cNvPr id="5" name="Content Placeholder 5"/>
          <p:cNvPicPr>
            <a:picLocks noGrp="1"/>
          </p:cNvPicPr>
          <p:nvPr>
            <p:ph sz="half" idx="2"/>
          </p:nvPr>
        </p:nvPicPr>
        <p:blipFill rotWithShape="1">
          <a:blip r:embed="rId2">
            <a:extLst>
              <a:ext uri="{28A0092B-C50C-407E-A947-70E740481C1C}">
                <a14:useLocalDpi xmlns:a14="http://schemas.microsoft.com/office/drawing/2010/main" val="0"/>
              </a:ext>
            </a:extLst>
          </a:blip>
          <a:srcRect/>
          <a:stretch/>
        </p:blipFill>
        <p:spPr bwMode="auto">
          <a:prstGeom prst="rect">
            <a:avLst/>
          </a:prstGeom>
          <a:noFill/>
          <a:ln>
            <a:noFill/>
          </a:ln>
        </p:spPr>
      </p:pic>
    </p:spTree>
    <p:extLst>
      <p:ext uri="{BB962C8B-B14F-4D97-AF65-F5344CB8AC3E}">
        <p14:creationId xmlns:p14="http://schemas.microsoft.com/office/powerpoint/2010/main" val="18878337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smtClean="0">
                <a:solidFill>
                  <a:srgbClr val="FF0000"/>
                </a:solidFill>
              </a:rPr>
              <a:t>3/4 </a:t>
            </a:r>
            <a:r>
              <a:rPr lang="en-GB" dirty="0">
                <a:solidFill>
                  <a:srgbClr val="FF0000"/>
                </a:solidFill>
              </a:rPr>
              <a:t>Legal networked </a:t>
            </a:r>
            <a:r>
              <a:rPr lang="en-GB" dirty="0" smtClean="0">
                <a:solidFill>
                  <a:srgbClr val="FF0000"/>
                </a:solidFill>
              </a:rPr>
              <a:t>information</a:t>
            </a:r>
            <a:endParaRPr lang="it-IT" dirty="0">
              <a:solidFill>
                <a:srgbClr val="FF0000"/>
              </a:solidFill>
            </a:endParaRPr>
          </a:p>
        </p:txBody>
      </p:sp>
      <p:sp>
        <p:nvSpPr>
          <p:cNvPr id="5" name="Content Placeholder 4"/>
          <p:cNvSpPr>
            <a:spLocks noGrp="1"/>
          </p:cNvSpPr>
          <p:nvPr>
            <p:ph idx="1"/>
          </p:nvPr>
        </p:nvSpPr>
        <p:spPr/>
        <p:txBody>
          <a:bodyPr/>
          <a:lstStyle/>
          <a:p>
            <a:pPr marL="0" indent="0" algn="ctr">
              <a:buNone/>
            </a:pPr>
            <a:r>
              <a:rPr lang="en-GB" dirty="0" smtClean="0"/>
              <a:t>By referring the connection between </a:t>
            </a:r>
            <a:r>
              <a:rPr lang="en-GB" dirty="0"/>
              <a:t>legal networks </a:t>
            </a:r>
            <a:r>
              <a:rPr lang="en-GB" dirty="0" smtClean="0"/>
              <a:t>and information to the notion of reality, we obtain three different levels of abstraction:</a:t>
            </a:r>
          </a:p>
          <a:p>
            <a:pPr marL="514350" indent="-514350" algn="ctr">
              <a:buAutoNum type="alphaLcParenBoth"/>
            </a:pPr>
            <a:r>
              <a:rPr lang="en-GB" dirty="0" smtClean="0"/>
              <a:t>Legal information “as” reality</a:t>
            </a:r>
          </a:p>
          <a:p>
            <a:pPr marL="514350" indent="-514350" algn="ctr">
              <a:buAutoNum type="alphaLcParenBoth"/>
            </a:pPr>
            <a:r>
              <a:rPr lang="en-GB" dirty="0" smtClean="0"/>
              <a:t>Legal information “about” reality</a:t>
            </a:r>
          </a:p>
          <a:p>
            <a:pPr marL="514350" indent="-514350" algn="ctr">
              <a:buAutoNum type="alphaLcParenBoth"/>
            </a:pPr>
            <a:r>
              <a:rPr lang="en-GB" dirty="0" smtClean="0"/>
              <a:t>Legal information “for” reality</a:t>
            </a:r>
            <a:endParaRPr lang="en-GB" dirty="0"/>
          </a:p>
        </p:txBody>
      </p:sp>
    </p:spTree>
    <p:extLst>
      <p:ext uri="{BB962C8B-B14F-4D97-AF65-F5344CB8AC3E}">
        <p14:creationId xmlns:p14="http://schemas.microsoft.com/office/powerpoint/2010/main" val="35092666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TotalTime>
  <Words>2153</Words>
  <Application>Microsoft Macintosh PowerPoint</Application>
  <PresentationFormat>On-screen Show (4:3)</PresentationFormat>
  <Paragraphs>108</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ATELIER COMPLEXITÉ ET POLITIQUES PUBLIQUES, 2E ÉDITION, LYON, 22 MAY 2015</vt:lpstr>
      <vt:lpstr>Outline</vt:lpstr>
      <vt:lpstr>1/4 Introduction</vt:lpstr>
      <vt:lpstr>1/4 Introduction</vt:lpstr>
      <vt:lpstr>1/4 Introduction</vt:lpstr>
      <vt:lpstr>1/4 Introduction</vt:lpstr>
      <vt:lpstr>2/4 Complexity and legal networks</vt:lpstr>
      <vt:lpstr>2/4 Complexity and legal networks</vt:lpstr>
      <vt:lpstr>3/4 Legal networked information</vt:lpstr>
      <vt:lpstr>3/4 Legal networked information</vt:lpstr>
      <vt:lpstr>3.1/4 LNI “as” Reality</vt:lpstr>
      <vt:lpstr>3.1/4 LNI “as” Reality</vt:lpstr>
      <vt:lpstr>3.1/4 LNI “as” Reality</vt:lpstr>
      <vt:lpstr>3.1/4 LNI “as” Reality</vt:lpstr>
      <vt:lpstr>3.1/4 LNI “as” Reality</vt:lpstr>
      <vt:lpstr>3.2/4 LNI “about” Reality</vt:lpstr>
      <vt:lpstr>3.2/4 LNI “about” Reality</vt:lpstr>
      <vt:lpstr>3.2/4 LNI “about” Reality</vt:lpstr>
      <vt:lpstr>3.3/4 LNI “for” Reality</vt:lpstr>
      <vt:lpstr>3.3/4 LNI “for” Reality</vt:lpstr>
      <vt:lpstr>3.3/4 LNI “for” Reality</vt:lpstr>
      <vt:lpstr>3.3/4 LNI “for” Reality</vt:lpstr>
      <vt:lpstr>3.3/4 LNI “for” Reality</vt:lpstr>
      <vt:lpstr>4/4 Conclusions</vt:lpstr>
      <vt:lpstr>4/4 Conclusions</vt:lpstr>
      <vt:lpstr>4/4 Conclusions</vt:lpstr>
      <vt:lpstr>4/4 Conclusions</vt:lpstr>
      <vt:lpstr>4/4 Conclusions</vt:lpstr>
      <vt:lpstr>4/4 Conclusions</vt:lpstr>
      <vt:lpstr>4/4 Conclusions</vt:lpstr>
      <vt:lpstr>PowerPoint Presentation</vt:lpstr>
      <vt:lpstr>References</vt:lpstr>
    </vt:vector>
  </TitlesOfParts>
  <Company>University of Turin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NAiL at Jurix 2015 </dc:title>
  <dc:creator>Ugo Pagallo</dc:creator>
  <cp:lastModifiedBy>Ugo Pagallo</cp:lastModifiedBy>
  <cp:revision>28</cp:revision>
  <dcterms:created xsi:type="dcterms:W3CDTF">2014-11-28T10:48:52Z</dcterms:created>
  <dcterms:modified xsi:type="dcterms:W3CDTF">2015-05-17T09:51:58Z</dcterms:modified>
</cp:coreProperties>
</file>