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321" r:id="rId2"/>
    <p:sldId id="314" r:id="rId3"/>
    <p:sldId id="316" r:id="rId4"/>
    <p:sldId id="317" r:id="rId5"/>
    <p:sldId id="315" r:id="rId6"/>
    <p:sldId id="354" r:id="rId7"/>
    <p:sldId id="348" r:id="rId8"/>
    <p:sldId id="319" r:id="rId9"/>
    <p:sldId id="340" r:id="rId10"/>
    <p:sldId id="322" r:id="rId11"/>
    <p:sldId id="323" r:id="rId12"/>
    <p:sldId id="324" r:id="rId13"/>
    <p:sldId id="341" r:id="rId14"/>
    <p:sldId id="342" r:id="rId15"/>
    <p:sldId id="290" r:id="rId16"/>
    <p:sldId id="293"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7" r:id="rId33"/>
    <p:sldId id="349" r:id="rId34"/>
    <p:sldId id="344" r:id="rId35"/>
    <p:sldId id="355" r:id="rId36"/>
    <p:sldId id="295" r:id="rId37"/>
    <p:sldId id="296" r:id="rId38"/>
    <p:sldId id="297" r:id="rId39"/>
    <p:sldId id="298" r:id="rId40"/>
    <p:sldId id="299" r:id="rId41"/>
    <p:sldId id="300" r:id="rId42"/>
    <p:sldId id="301" r:id="rId43"/>
    <p:sldId id="302" r:id="rId44"/>
    <p:sldId id="303" r:id="rId45"/>
    <p:sldId id="304" r:id="rId46"/>
    <p:sldId id="350" r:id="rId47"/>
    <p:sldId id="309" r:id="rId48"/>
    <p:sldId id="352" r:id="rId49"/>
    <p:sldId id="353" r:id="rId50"/>
    <p:sldId id="346" r:id="rId51"/>
    <p:sldId id="345" r:id="rId5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90" y="-3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4F2063-681D-564A-B544-4FBD79DE7C49}" type="datetimeFigureOut">
              <a:rPr lang="fr-FR" smtClean="0"/>
              <a:t>26/05/2015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228A9-C090-6D49-B8DF-1DC8F6342246}" type="slidenum">
              <a:rPr lang="fr-FR" smtClean="0"/>
              <a:t>‹N°›</a:t>
            </a:fld>
            <a:endParaRPr lang="fr-FR"/>
          </a:p>
        </p:txBody>
      </p:sp>
    </p:spTree>
    <p:extLst>
      <p:ext uri="{BB962C8B-B14F-4D97-AF65-F5344CB8AC3E}">
        <p14:creationId xmlns:p14="http://schemas.microsoft.com/office/powerpoint/2010/main" val="38946459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4361244-B688-E446-96FE-992B144B9AF5}" type="slidenum">
              <a:rPr lang="fr-FR"/>
              <a:pPr/>
              <a:t>1</a:t>
            </a:fld>
            <a:endParaRPr lang="fr-FR"/>
          </a:p>
        </p:txBody>
      </p:sp>
      <p:sp>
        <p:nvSpPr>
          <p:cNvPr id="34817"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Grp="1" noChangeArrowheads="1"/>
          </p:cNvSpPr>
          <p:nvPr>
            <p:ph type="body" idx="1"/>
          </p:nvPr>
        </p:nvSpPr>
        <p:spPr bwMode="auto">
          <a:xfrm>
            <a:off x="914401"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FC0EAAD-1D2E-F846-B281-B15E3903FD29}" type="slidenum">
              <a:rPr lang="fr-FR"/>
              <a:pPr/>
              <a:t>15</a:t>
            </a:fld>
            <a:endParaRPr lang="fr-FR"/>
          </a:p>
        </p:txBody>
      </p:sp>
      <p:sp>
        <p:nvSpPr>
          <p:cNvPr id="5427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bwMode="auto">
          <a:xfrm>
            <a:off x="914401"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fld id="{2CCA2F7B-FC16-8D4C-97B9-6B0F926B618A}" type="slidenum">
              <a:rPr lang="fr-FR" smtClean="0"/>
              <a:pPr/>
              <a:t>18</a:t>
            </a:fld>
            <a:endParaRPr lang="fr-FR"/>
          </a:p>
        </p:txBody>
      </p:sp>
    </p:spTree>
    <p:extLst>
      <p:ext uri="{BB962C8B-B14F-4D97-AF65-F5344CB8AC3E}">
        <p14:creationId xmlns:p14="http://schemas.microsoft.com/office/powerpoint/2010/main" val="243294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FFB7B7D-028D-7441-BA70-C12878801369}" type="datetimeFigureOut">
              <a:rPr lang="fr-FR" smtClean="0"/>
              <a:t>26/05/2015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4D1A9C-ACA1-2F4F-B54D-C75F96CC9729}" type="slidenum">
              <a:rPr lang="fr-FR" smtClean="0"/>
              <a:t>‹N°›</a:t>
            </a:fld>
            <a:endParaRPr lang="fr-FR"/>
          </a:p>
        </p:txBody>
      </p:sp>
    </p:spTree>
    <p:extLst>
      <p:ext uri="{BB962C8B-B14F-4D97-AF65-F5344CB8AC3E}">
        <p14:creationId xmlns:p14="http://schemas.microsoft.com/office/powerpoint/2010/main" val="104538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FB7B7D-028D-7441-BA70-C12878801369}" type="datetimeFigureOut">
              <a:rPr lang="fr-FR" smtClean="0"/>
              <a:t>26/05/2015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4D1A9C-ACA1-2F4F-B54D-C75F96CC9729}" type="slidenum">
              <a:rPr lang="fr-FR" smtClean="0"/>
              <a:t>‹N°›</a:t>
            </a:fld>
            <a:endParaRPr lang="fr-FR"/>
          </a:p>
        </p:txBody>
      </p:sp>
    </p:spTree>
    <p:extLst>
      <p:ext uri="{BB962C8B-B14F-4D97-AF65-F5344CB8AC3E}">
        <p14:creationId xmlns:p14="http://schemas.microsoft.com/office/powerpoint/2010/main" val="34088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FB7B7D-028D-7441-BA70-C12878801369}" type="datetimeFigureOut">
              <a:rPr lang="fr-FR" smtClean="0"/>
              <a:t>26/05/2015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4D1A9C-ACA1-2F4F-B54D-C75F96CC9729}" type="slidenum">
              <a:rPr lang="fr-FR" smtClean="0"/>
              <a:t>‹N°›</a:t>
            </a:fld>
            <a:endParaRPr lang="fr-FR"/>
          </a:p>
        </p:txBody>
      </p:sp>
    </p:spTree>
    <p:extLst>
      <p:ext uri="{BB962C8B-B14F-4D97-AF65-F5344CB8AC3E}">
        <p14:creationId xmlns:p14="http://schemas.microsoft.com/office/powerpoint/2010/main" val="367554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18C2948-8C80-CF45-A370-C9F6DFBF95DF}" type="slidenum">
              <a:rPr lang="fr-FR"/>
              <a:pPr>
                <a:defRPr/>
              </a:pPr>
              <a:t>‹N°›</a:t>
            </a:fld>
            <a:endParaRPr lang="fr-FR"/>
          </a:p>
        </p:txBody>
      </p:sp>
    </p:spTree>
    <p:extLst>
      <p:ext uri="{BB962C8B-B14F-4D97-AF65-F5344CB8AC3E}">
        <p14:creationId xmlns:p14="http://schemas.microsoft.com/office/powerpoint/2010/main" val="29676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2300" cy="1312862"/>
          </a:xfrm>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7013" cy="4600575"/>
          </a:xfr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646613" y="1600200"/>
            <a:ext cx="4038600" cy="4600575"/>
          </a:xfr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idx="10"/>
          </p:nvPr>
        </p:nvSpPr>
        <p:spPr>
          <a:xfrm>
            <a:off x="457200" y="6243638"/>
            <a:ext cx="2132013" cy="458787"/>
          </a:xfrm>
        </p:spPr>
        <p:txBody>
          <a:bodyPr/>
          <a:lstStyle>
            <a:lvl1pPr>
              <a:defRPr/>
            </a:lvl1pPr>
          </a:lstStyle>
          <a:p>
            <a:endParaRPr lang="en-US"/>
          </a:p>
        </p:txBody>
      </p:sp>
      <p:sp>
        <p:nvSpPr>
          <p:cNvPr id="6" name="Footer Placeholder 5"/>
          <p:cNvSpPr>
            <a:spLocks noGrp="1"/>
          </p:cNvSpPr>
          <p:nvPr>
            <p:ph type="ftr" idx="11"/>
          </p:nvPr>
        </p:nvSpPr>
        <p:spPr>
          <a:xfrm>
            <a:off x="3124200" y="6248400"/>
            <a:ext cx="2894013" cy="458788"/>
          </a:xfrm>
        </p:spPr>
        <p:txBody>
          <a:bodyPr/>
          <a:lstStyle>
            <a:lvl1pPr>
              <a:defRPr/>
            </a:lvl1pPr>
          </a:lstStyle>
          <a:p>
            <a:endParaRPr lang="en-US"/>
          </a:p>
        </p:txBody>
      </p:sp>
      <p:sp>
        <p:nvSpPr>
          <p:cNvPr id="7" name="Slide Number Placeholder 6"/>
          <p:cNvSpPr>
            <a:spLocks noGrp="1"/>
          </p:cNvSpPr>
          <p:nvPr>
            <p:ph type="sldNum" idx="12"/>
          </p:nvPr>
        </p:nvSpPr>
        <p:spPr>
          <a:xfrm>
            <a:off x="6553200" y="6243638"/>
            <a:ext cx="2132013" cy="458787"/>
          </a:xfrm>
        </p:spPr>
        <p:txBody>
          <a:bodyPr/>
          <a:lstStyle>
            <a:lvl1pPr>
              <a:defRPr/>
            </a:lvl1pPr>
          </a:lstStyle>
          <a:p>
            <a:fld id="{68D93865-4338-DB45-9F98-1F4093B1E12B}" type="slidenum">
              <a:rPr lang="en-US"/>
              <a:pPr/>
              <a:t>‹N°›</a:t>
            </a:fld>
            <a:endParaRPr lang="en-US"/>
          </a:p>
        </p:txBody>
      </p:sp>
    </p:spTree>
    <p:extLst>
      <p:ext uri="{BB962C8B-B14F-4D97-AF65-F5344CB8AC3E}">
        <p14:creationId xmlns:p14="http://schemas.microsoft.com/office/powerpoint/2010/main" val="3811287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2300" cy="1312862"/>
          </a:xfrm>
        </p:spPr>
        <p:txBody>
          <a:bodyPr/>
          <a:lstStyle/>
          <a:p>
            <a:r>
              <a:rPr lang="fr-FR" smtClean="0"/>
              <a:t>Click to edit Master title style</a:t>
            </a:r>
            <a:endParaRPr lang="en-US"/>
          </a:p>
        </p:txBody>
      </p:sp>
      <p:sp>
        <p:nvSpPr>
          <p:cNvPr id="3" name="Text Placeholder 2"/>
          <p:cNvSpPr>
            <a:spLocks noGrp="1"/>
          </p:cNvSpPr>
          <p:nvPr>
            <p:ph type="body" sz="half" idx="1"/>
          </p:nvPr>
        </p:nvSpPr>
        <p:spPr>
          <a:xfrm>
            <a:off x="457200" y="1600200"/>
            <a:ext cx="4037013" cy="4600575"/>
          </a:xfr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6613" y="1600200"/>
            <a:ext cx="4038600" cy="4600575"/>
          </a:xfr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idx="10"/>
          </p:nvPr>
        </p:nvSpPr>
        <p:spPr>
          <a:xfrm>
            <a:off x="457200" y="6243638"/>
            <a:ext cx="2132013" cy="458787"/>
          </a:xfrm>
        </p:spPr>
        <p:txBody>
          <a:bodyPr/>
          <a:lstStyle>
            <a:lvl1pPr>
              <a:defRPr/>
            </a:lvl1pPr>
          </a:lstStyle>
          <a:p>
            <a:endParaRPr lang="en-US"/>
          </a:p>
        </p:txBody>
      </p:sp>
      <p:sp>
        <p:nvSpPr>
          <p:cNvPr id="6" name="Footer Placeholder 5"/>
          <p:cNvSpPr>
            <a:spLocks noGrp="1"/>
          </p:cNvSpPr>
          <p:nvPr>
            <p:ph type="ftr" idx="11"/>
          </p:nvPr>
        </p:nvSpPr>
        <p:spPr>
          <a:xfrm>
            <a:off x="3124200" y="6248400"/>
            <a:ext cx="2894013" cy="458788"/>
          </a:xfrm>
        </p:spPr>
        <p:txBody>
          <a:bodyPr/>
          <a:lstStyle>
            <a:lvl1pPr>
              <a:defRPr/>
            </a:lvl1pPr>
          </a:lstStyle>
          <a:p>
            <a:endParaRPr lang="en-US"/>
          </a:p>
        </p:txBody>
      </p:sp>
      <p:sp>
        <p:nvSpPr>
          <p:cNvPr id="7" name="Slide Number Placeholder 6"/>
          <p:cNvSpPr>
            <a:spLocks noGrp="1"/>
          </p:cNvSpPr>
          <p:nvPr>
            <p:ph type="sldNum" idx="12"/>
          </p:nvPr>
        </p:nvSpPr>
        <p:spPr>
          <a:xfrm>
            <a:off x="6553200" y="6243638"/>
            <a:ext cx="2132013" cy="458787"/>
          </a:xfrm>
        </p:spPr>
        <p:txBody>
          <a:bodyPr/>
          <a:lstStyle>
            <a:lvl1pPr>
              <a:defRPr/>
            </a:lvl1pPr>
          </a:lstStyle>
          <a:p>
            <a:fld id="{2DE9012B-877D-2F4D-9D01-63180C26C4F9}" type="slidenum">
              <a:rPr lang="en-US"/>
              <a:pPr/>
              <a:t>‹N°›</a:t>
            </a:fld>
            <a:endParaRPr lang="en-US"/>
          </a:p>
        </p:txBody>
      </p:sp>
    </p:spTree>
    <p:extLst>
      <p:ext uri="{BB962C8B-B14F-4D97-AF65-F5344CB8AC3E}">
        <p14:creationId xmlns:p14="http://schemas.microsoft.com/office/powerpoint/2010/main" val="582705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455863" y="596900"/>
            <a:ext cx="6191250" cy="3579813"/>
          </a:xfrm>
        </p:spPr>
        <p:txBody>
          <a:bodyPr/>
          <a:lstStyle/>
          <a:p>
            <a:r>
              <a:rPr lang="fr-FR" smtClean="0"/>
              <a:t>Click to edit Master title style</a:t>
            </a:r>
            <a:endParaRPr lang="en-US"/>
          </a:p>
        </p:txBody>
      </p:sp>
      <p:sp>
        <p:nvSpPr>
          <p:cNvPr id="3" name="Date Placeholder 2"/>
          <p:cNvSpPr>
            <a:spLocks noGrp="1"/>
          </p:cNvSpPr>
          <p:nvPr>
            <p:ph type="dt" idx="10"/>
          </p:nvPr>
        </p:nvSpPr>
        <p:spPr>
          <a:xfrm>
            <a:off x="457200" y="6248400"/>
            <a:ext cx="2132013" cy="455613"/>
          </a:xfrm>
        </p:spPr>
        <p:txBody>
          <a:bodyPr/>
          <a:lstStyle>
            <a:lvl1pPr>
              <a:defRPr/>
            </a:lvl1pPr>
          </a:lstStyle>
          <a:p>
            <a:endParaRPr lang="en-US"/>
          </a:p>
        </p:txBody>
      </p:sp>
      <p:sp>
        <p:nvSpPr>
          <p:cNvPr id="4" name="Footer Placeholder 3"/>
          <p:cNvSpPr>
            <a:spLocks noGrp="1"/>
          </p:cNvSpPr>
          <p:nvPr>
            <p:ph type="ftr" idx="11"/>
          </p:nvPr>
        </p:nvSpPr>
        <p:spPr>
          <a:xfrm>
            <a:off x="3124200" y="6248400"/>
            <a:ext cx="2894013" cy="455613"/>
          </a:xfrm>
        </p:spPr>
        <p:txBody>
          <a:bodyPr/>
          <a:lstStyle>
            <a:lvl1pPr>
              <a:defRPr/>
            </a:lvl1pPr>
          </a:lstStyle>
          <a:p>
            <a:endParaRPr lang="en-US"/>
          </a:p>
        </p:txBody>
      </p:sp>
      <p:sp>
        <p:nvSpPr>
          <p:cNvPr id="5" name="Slide Number Placeholder 4"/>
          <p:cNvSpPr>
            <a:spLocks noGrp="1"/>
          </p:cNvSpPr>
          <p:nvPr>
            <p:ph type="sldNum" idx="12"/>
          </p:nvPr>
        </p:nvSpPr>
        <p:spPr>
          <a:xfrm>
            <a:off x="6553200" y="6243638"/>
            <a:ext cx="2132013" cy="455612"/>
          </a:xfrm>
        </p:spPr>
        <p:txBody>
          <a:bodyPr/>
          <a:lstStyle>
            <a:lvl1pPr>
              <a:defRPr/>
            </a:lvl1pPr>
          </a:lstStyle>
          <a:p>
            <a:fld id="{D73AA5B2-5A51-2D41-B1DC-572C6DBFF28F}" type="slidenum">
              <a:rPr lang="en-US"/>
              <a:pPr/>
              <a:t>‹N°›</a:t>
            </a:fld>
            <a:endParaRPr lang="en-US"/>
          </a:p>
        </p:txBody>
      </p:sp>
    </p:spTree>
    <p:extLst>
      <p:ext uri="{BB962C8B-B14F-4D97-AF65-F5344CB8AC3E}">
        <p14:creationId xmlns:p14="http://schemas.microsoft.com/office/powerpoint/2010/main" val="412358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FB7B7D-028D-7441-BA70-C12878801369}" type="datetimeFigureOut">
              <a:rPr lang="fr-FR" smtClean="0"/>
              <a:t>26/05/2015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4D1A9C-ACA1-2F4F-B54D-C75F96CC9729}" type="slidenum">
              <a:rPr lang="fr-FR" smtClean="0"/>
              <a:t>‹N°›</a:t>
            </a:fld>
            <a:endParaRPr lang="fr-FR"/>
          </a:p>
        </p:txBody>
      </p:sp>
    </p:spTree>
    <p:extLst>
      <p:ext uri="{BB962C8B-B14F-4D97-AF65-F5344CB8AC3E}">
        <p14:creationId xmlns:p14="http://schemas.microsoft.com/office/powerpoint/2010/main" val="185129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FFB7B7D-028D-7441-BA70-C12878801369}" type="datetimeFigureOut">
              <a:rPr lang="fr-FR" smtClean="0"/>
              <a:t>26/05/2015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4D1A9C-ACA1-2F4F-B54D-C75F96CC9729}" type="slidenum">
              <a:rPr lang="fr-FR" smtClean="0"/>
              <a:t>‹N°›</a:t>
            </a:fld>
            <a:endParaRPr lang="fr-FR"/>
          </a:p>
        </p:txBody>
      </p:sp>
    </p:spTree>
    <p:extLst>
      <p:ext uri="{BB962C8B-B14F-4D97-AF65-F5344CB8AC3E}">
        <p14:creationId xmlns:p14="http://schemas.microsoft.com/office/powerpoint/2010/main" val="327685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FFB7B7D-028D-7441-BA70-C12878801369}" type="datetimeFigureOut">
              <a:rPr lang="fr-FR" smtClean="0"/>
              <a:t>26/05/2015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4D1A9C-ACA1-2F4F-B54D-C75F96CC9729}" type="slidenum">
              <a:rPr lang="fr-FR" smtClean="0"/>
              <a:t>‹N°›</a:t>
            </a:fld>
            <a:endParaRPr lang="fr-FR"/>
          </a:p>
        </p:txBody>
      </p:sp>
    </p:spTree>
    <p:extLst>
      <p:ext uri="{BB962C8B-B14F-4D97-AF65-F5344CB8AC3E}">
        <p14:creationId xmlns:p14="http://schemas.microsoft.com/office/powerpoint/2010/main" val="203483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FFB7B7D-028D-7441-BA70-C12878801369}" type="datetimeFigureOut">
              <a:rPr lang="fr-FR" smtClean="0"/>
              <a:t>26/05/2015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54D1A9C-ACA1-2F4F-B54D-C75F96CC9729}" type="slidenum">
              <a:rPr lang="fr-FR" smtClean="0"/>
              <a:t>‹N°›</a:t>
            </a:fld>
            <a:endParaRPr lang="fr-FR"/>
          </a:p>
        </p:txBody>
      </p:sp>
    </p:spTree>
    <p:extLst>
      <p:ext uri="{BB962C8B-B14F-4D97-AF65-F5344CB8AC3E}">
        <p14:creationId xmlns:p14="http://schemas.microsoft.com/office/powerpoint/2010/main" val="320124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FFFB7B7D-028D-7441-BA70-C12878801369}" type="datetimeFigureOut">
              <a:rPr lang="fr-FR" smtClean="0"/>
              <a:t>26/05/2015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4D1A9C-ACA1-2F4F-B54D-C75F96CC9729}" type="slidenum">
              <a:rPr lang="fr-FR" smtClean="0"/>
              <a:t>‹N°›</a:t>
            </a:fld>
            <a:endParaRPr lang="fr-FR"/>
          </a:p>
        </p:txBody>
      </p:sp>
    </p:spTree>
    <p:extLst>
      <p:ext uri="{BB962C8B-B14F-4D97-AF65-F5344CB8AC3E}">
        <p14:creationId xmlns:p14="http://schemas.microsoft.com/office/powerpoint/2010/main" val="74855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FB7B7D-028D-7441-BA70-C12878801369}" type="datetimeFigureOut">
              <a:rPr lang="fr-FR" smtClean="0"/>
              <a:t>26/05/2015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54D1A9C-ACA1-2F4F-B54D-C75F96CC9729}" type="slidenum">
              <a:rPr lang="fr-FR" smtClean="0"/>
              <a:t>‹N°›</a:t>
            </a:fld>
            <a:endParaRPr lang="fr-FR"/>
          </a:p>
        </p:txBody>
      </p:sp>
    </p:spTree>
    <p:extLst>
      <p:ext uri="{BB962C8B-B14F-4D97-AF65-F5344CB8AC3E}">
        <p14:creationId xmlns:p14="http://schemas.microsoft.com/office/powerpoint/2010/main" val="134159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FFB7B7D-028D-7441-BA70-C12878801369}" type="datetimeFigureOut">
              <a:rPr lang="fr-FR" smtClean="0"/>
              <a:t>26/05/2015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4D1A9C-ACA1-2F4F-B54D-C75F96CC9729}" type="slidenum">
              <a:rPr lang="fr-FR" smtClean="0"/>
              <a:t>‹N°›</a:t>
            </a:fld>
            <a:endParaRPr lang="fr-FR"/>
          </a:p>
        </p:txBody>
      </p:sp>
    </p:spTree>
    <p:extLst>
      <p:ext uri="{BB962C8B-B14F-4D97-AF65-F5344CB8AC3E}">
        <p14:creationId xmlns:p14="http://schemas.microsoft.com/office/powerpoint/2010/main" val="393116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FFB7B7D-028D-7441-BA70-C12878801369}" type="datetimeFigureOut">
              <a:rPr lang="fr-FR" smtClean="0"/>
              <a:t>26/05/2015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4D1A9C-ACA1-2F4F-B54D-C75F96CC9729}" type="slidenum">
              <a:rPr lang="fr-FR" smtClean="0"/>
              <a:t>‹N°›</a:t>
            </a:fld>
            <a:endParaRPr lang="fr-FR"/>
          </a:p>
        </p:txBody>
      </p:sp>
    </p:spTree>
    <p:extLst>
      <p:ext uri="{BB962C8B-B14F-4D97-AF65-F5344CB8AC3E}">
        <p14:creationId xmlns:p14="http://schemas.microsoft.com/office/powerpoint/2010/main" val="154798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B7B7D-028D-7441-BA70-C12878801369}" type="datetimeFigureOut">
              <a:rPr lang="fr-FR" smtClean="0"/>
              <a:t>26/05/2015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D1A9C-ACA1-2F4F-B54D-C75F96CC9729}" type="slidenum">
              <a:rPr lang="fr-FR" smtClean="0"/>
              <a:t>‹N°›</a:t>
            </a:fld>
            <a:endParaRPr lang="fr-FR"/>
          </a:p>
        </p:txBody>
      </p:sp>
    </p:spTree>
    <p:extLst>
      <p:ext uri="{BB962C8B-B14F-4D97-AF65-F5344CB8AC3E}">
        <p14:creationId xmlns:p14="http://schemas.microsoft.com/office/powerpoint/2010/main" val="129365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Document_Microsoft_Word_97_-_20032.doc"/><Relationship Id="rId3" Type="http://schemas.openxmlformats.org/officeDocument/2006/relationships/video" Target="file://localhost/Users/danielebourcier/Library/Application%20Support/LibreOffice/3/user/gallery/Son%20incorpore%CC%81%206" TargetMode="External"/><Relationship Id="rId7" Type="http://schemas.openxmlformats.org/officeDocument/2006/relationships/image" Target="../media/image1.emf"/><Relationship Id="rId2" Type="http://schemas.microsoft.com/office/2007/relationships/media" Target="file://localhost/Users/danielebourcier/Library/Application%20Support/LibreOffice/3/user/gallery/Son%20incorpore%CC%81%206" TargetMode="External"/><Relationship Id="rId1" Type="http://schemas.openxmlformats.org/officeDocument/2006/relationships/vmlDrawing" Target="../drawings/vmlDrawing1.vml"/><Relationship Id="rId6" Type="http://schemas.openxmlformats.org/officeDocument/2006/relationships/oleObject" Target="../embeddings/Document_Microsoft_Word_97_-_20031.doc"/><Relationship Id="rId11" Type="http://schemas.openxmlformats.org/officeDocument/2006/relationships/image" Target="../media/image3.png"/><Relationship Id="rId5" Type="http://schemas.openxmlformats.org/officeDocument/2006/relationships/notesSlide" Target="../notesSlides/notesSlide1.xml"/><Relationship Id="rId10" Type="http://schemas.openxmlformats.org/officeDocument/2006/relationships/oleObject" Target="../embeddings/Document_Microsoft_Word_97_-_20033.doc"/><Relationship Id="rId4" Type="http://schemas.openxmlformats.org/officeDocument/2006/relationships/slideLayout" Target="../slideLayouts/slideLayout1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localhost/Users/danielebourcier/Library/Application%20Support/LibreOffice/3/user/gallery/Son%20incorpore%CC%81%2027" TargetMode="External"/><Relationship Id="rId1" Type="http://schemas.microsoft.com/office/2007/relationships/media" Target="file://localhost/Users/danielebourcier/Library/Application%20Support/LibreOffice/3/user/gallery/Son%20incorpore%CC%81%2027" TargetMode="External"/><Relationship Id="rId4"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199" y="228600"/>
            <a:ext cx="8467725" cy="32004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5900" b="1" dirty="0" smtClean="0"/>
              <a:t/>
            </a:r>
            <a:br>
              <a:rPr lang="fr-FR" sz="5900" b="1" dirty="0" smtClean="0"/>
            </a:br>
            <a:r>
              <a:rPr lang="fr-FR" sz="6000" dirty="0"/>
              <a:t>La complexité  </a:t>
            </a:r>
            <a:br>
              <a:rPr lang="fr-FR" sz="6000" dirty="0"/>
            </a:br>
            <a:r>
              <a:rPr lang="fr-FR" sz="6000" dirty="0"/>
              <a:t>un nouveau paradigme dans les sciences </a:t>
            </a:r>
            <a:r>
              <a:rPr lang="fr-FR" sz="6000" dirty="0" smtClean="0"/>
              <a:t>sociales?</a:t>
            </a:r>
            <a:endParaRPr lang="fr-FR" sz="5900" b="1" dirty="0"/>
          </a:p>
        </p:txBody>
      </p:sp>
      <p:sp>
        <p:nvSpPr>
          <p:cNvPr id="4098" name="Rectangle 2"/>
          <p:cNvSpPr>
            <a:spLocks noGrp="1" noChangeArrowheads="1"/>
          </p:cNvSpPr>
          <p:nvPr>
            <p:ph type="subTitle" idx="4294967295"/>
          </p:nvPr>
        </p:nvSpPr>
        <p:spPr bwMode="auto">
          <a:xfrm>
            <a:off x="762000" y="3886199"/>
            <a:ext cx="8077200" cy="2955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lstStyle/>
          <a:p>
            <a:pPr marL="0" indent="0"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effectLst>
                  <a:outerShdw blurRad="38100" dist="38100" dir="2700000" algn="tl">
                    <a:srgbClr val="DDDDDD"/>
                  </a:outerShdw>
                </a:effectLst>
              </a:rPr>
              <a:t>Danièle Bourcier </a:t>
            </a:r>
          </a:p>
          <a:p>
            <a:pPr marL="0" indent="0"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dirty="0">
                <a:effectLst>
                  <a:outerShdw blurRad="38100" dist="38100" dir="2700000" algn="tl">
                    <a:srgbClr val="DDDDDD"/>
                  </a:outerShdw>
                </a:effectLst>
              </a:rPr>
              <a:t>Directrice de recherche au CNRS</a:t>
            </a:r>
          </a:p>
          <a:p>
            <a:pPr marL="0" indent="0"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effectLst>
                  <a:outerShdw blurRad="38100" dist="38100" dir="2700000" algn="tl">
                    <a:srgbClr val="DDDDDD"/>
                  </a:outerShdw>
                </a:effectLst>
              </a:rPr>
              <a:t> </a:t>
            </a:r>
            <a:r>
              <a:rPr lang="fr-FR" sz="2400" b="1" i="1" dirty="0">
                <a:effectLst>
                  <a:outerShdw blurRad="38100" dist="38100" dir="2700000" algn="tl">
                    <a:srgbClr val="DDDDDD"/>
                  </a:outerShdw>
                </a:effectLst>
              </a:rPr>
              <a:t>Centre d’étude et de recherche en Sciences </a:t>
            </a:r>
            <a:r>
              <a:rPr lang="fr-FR" sz="2400" b="1" i="1" dirty="0" smtClean="0">
                <a:effectLst>
                  <a:outerShdw blurRad="38100" dist="38100" dir="2700000" algn="tl">
                    <a:srgbClr val="DDDDDD"/>
                  </a:outerShdw>
                </a:effectLst>
              </a:rPr>
              <a:t>administrative </a:t>
            </a:r>
            <a:r>
              <a:rPr lang="fr-FR" sz="2400" b="1" i="1" dirty="0">
                <a:effectLst>
                  <a:outerShdw blurRad="38100" dist="38100" dir="2700000" algn="tl">
                    <a:srgbClr val="DDDDDD"/>
                  </a:outerShdw>
                </a:effectLst>
              </a:rPr>
              <a:t>et </a:t>
            </a:r>
            <a:r>
              <a:rPr lang="fr-FR" sz="2400" b="1" i="1" dirty="0" smtClean="0">
                <a:effectLst>
                  <a:outerShdw blurRad="38100" dist="38100" dir="2700000" algn="tl">
                    <a:srgbClr val="DDDDDD"/>
                  </a:outerShdw>
                </a:effectLst>
              </a:rPr>
              <a:t>politique</a:t>
            </a:r>
          </a:p>
          <a:p>
            <a:pPr marL="0" indent="0"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2400" b="1" i="1" dirty="0">
              <a:effectLst>
                <a:outerShdw blurRad="38100" dist="38100" dir="2700000" algn="tl">
                  <a:srgbClr val="DDDDDD"/>
                </a:outerShdw>
              </a:effectLst>
            </a:endParaRPr>
          </a:p>
        </p:txBody>
      </p:sp>
      <p:sp>
        <p:nvSpPr>
          <p:cNvPr id="4099" name="Rectangle 3"/>
          <p:cNvSpPr>
            <a:spLocks noChangeArrowheads="1"/>
          </p:cNvSpPr>
          <p:nvPr/>
        </p:nvSpPr>
        <p:spPr bwMode="auto">
          <a:xfrm>
            <a:off x="228600" y="268288"/>
            <a:ext cx="79248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3200" dirty="0">
              <a:solidFill>
                <a:srgbClr val="DD2A34"/>
              </a:solidFill>
              <a:effectLst>
                <a:outerShdw blurRad="38100" dist="38100" dir="2700000" algn="tl">
                  <a:srgbClr val="DDDDDD"/>
                </a:outerShdw>
              </a:effectLst>
              <a:latin typeface="Arial" charset="0"/>
            </a:endParaRPr>
          </a:p>
        </p:txBody>
      </p:sp>
      <p:sp>
        <p:nvSpPr>
          <p:cNvPr id="4100" name="AutoShape 4"/>
          <p:cNvSpPr>
            <a:spLocks noChangeAspect="1" noChangeArrowheads="1"/>
          </p:cNvSpPr>
          <p:nvPr>
            <a:videoFile r:link="rId3"/>
            <p:extLst>
              <p:ext uri="{DAA4B4D4-6D71-4841-9C94-3DE7FCFB9230}">
                <p14:media xmlns:p14="http://schemas.microsoft.com/office/powerpoint/2010/main" r:link="rId2"/>
              </p:ext>
            </p:extLst>
          </p:nvPr>
        </p:nvSpPr>
        <p:spPr bwMode="auto">
          <a:xfrm>
            <a:off x="8721725" y="6435725"/>
            <a:ext cx="406400" cy="406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aphicFrame>
        <p:nvGraphicFramePr>
          <p:cNvPr id="2" name="Objet 1"/>
          <p:cNvGraphicFramePr>
            <a:graphicFrameLocks noChangeAspect="1"/>
          </p:cNvGraphicFramePr>
          <p:nvPr>
            <p:extLst>
              <p:ext uri="{D42A27DB-BD31-4B8C-83A1-F6EECF244321}">
                <p14:modId xmlns:p14="http://schemas.microsoft.com/office/powerpoint/2010/main" val="1040936934"/>
              </p:ext>
            </p:extLst>
          </p:nvPr>
        </p:nvGraphicFramePr>
        <p:xfrm>
          <a:off x="6660232" y="6021288"/>
          <a:ext cx="1493168" cy="820837"/>
        </p:xfrm>
        <a:graphic>
          <a:graphicData uri="http://schemas.openxmlformats.org/presentationml/2006/ole">
            <mc:AlternateContent xmlns:mc="http://schemas.openxmlformats.org/markup-compatibility/2006">
              <mc:Choice xmlns:v="urn:schemas-microsoft-com:vml" Requires="v">
                <p:oleObj spid="_x0000_s2102" name="Document" r:id="rId6" imgW="1029308" imgH="325959" progId="Word.Document.8">
                  <p:embed/>
                </p:oleObj>
              </mc:Choice>
              <mc:Fallback>
                <p:oleObj name="Document" r:id="rId6" imgW="1029308" imgH="325959" progId="Word.Document.8">
                  <p:embed/>
                  <p:pic>
                    <p:nvPicPr>
                      <p:cNvPr id="0" name=""/>
                      <p:cNvPicPr>
                        <a:picLocks noChangeAspect="1" noChangeArrowheads="1"/>
                      </p:cNvPicPr>
                      <p:nvPr/>
                    </p:nvPicPr>
                    <p:blipFill>
                      <a:blip r:embed="rId7"/>
                      <a:srcRect/>
                      <a:stretch>
                        <a:fillRect/>
                      </a:stretch>
                    </p:blipFill>
                    <p:spPr bwMode="auto">
                      <a:xfrm>
                        <a:off x="6660232" y="6021288"/>
                        <a:ext cx="1493168" cy="820837"/>
                      </a:xfrm>
                      <a:prstGeom prst="rect">
                        <a:avLst/>
                      </a:prstGeom>
                      <a:noFill/>
                      <a:ln>
                        <a:noFill/>
                      </a:ln>
                      <a:effectLst/>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1081452341"/>
              </p:ext>
            </p:extLst>
          </p:nvPr>
        </p:nvGraphicFramePr>
        <p:xfrm>
          <a:off x="1115616" y="6194830"/>
          <a:ext cx="1368152" cy="481789"/>
        </p:xfrm>
        <a:graphic>
          <a:graphicData uri="http://schemas.openxmlformats.org/presentationml/2006/ole">
            <mc:AlternateContent xmlns:mc="http://schemas.openxmlformats.org/markup-compatibility/2006">
              <mc:Choice xmlns:v="urn:schemas-microsoft-com:vml" Requires="v">
                <p:oleObj spid="_x0000_s2103" name="Document" r:id="rId8" imgW="988140" imgH="241287" progId="Word.Document.8">
                  <p:embed/>
                </p:oleObj>
              </mc:Choice>
              <mc:Fallback>
                <p:oleObj name="Document" r:id="rId8" imgW="988140" imgH="241287"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616" y="6194830"/>
                        <a:ext cx="1368152" cy="481789"/>
                      </a:xfrm>
                      <a:prstGeom prst="rect">
                        <a:avLst/>
                      </a:prstGeom>
                      <a:noFill/>
                      <a:ln>
                        <a:noFill/>
                      </a:ln>
                      <a:effectLst/>
                    </p:spPr>
                  </p:pic>
                </p:oleObj>
              </mc:Fallback>
            </mc:AlternateContent>
          </a:graphicData>
        </a:graphic>
      </p:graphicFrame>
      <p:graphicFrame>
        <p:nvGraphicFramePr>
          <p:cNvPr id="4" name="Objet 3"/>
          <p:cNvGraphicFramePr>
            <a:graphicFrameLocks noChangeAspect="1"/>
          </p:cNvGraphicFramePr>
          <p:nvPr>
            <p:extLst>
              <p:ext uri="{D42A27DB-BD31-4B8C-83A1-F6EECF244321}">
                <p14:modId xmlns:p14="http://schemas.microsoft.com/office/powerpoint/2010/main" val="3640967528"/>
              </p:ext>
            </p:extLst>
          </p:nvPr>
        </p:nvGraphicFramePr>
        <p:xfrm>
          <a:off x="4283968" y="6159500"/>
          <a:ext cx="1360488" cy="479425"/>
        </p:xfrm>
        <a:graphic>
          <a:graphicData uri="http://schemas.openxmlformats.org/presentationml/2006/ole">
            <mc:AlternateContent xmlns:mc="http://schemas.openxmlformats.org/markup-compatibility/2006">
              <mc:Choice xmlns:v="urn:schemas-microsoft-com:vml" Requires="v">
                <p:oleObj spid="_x0000_s2104" name="Document" r:id="rId10" imgW="914327" imgH="322581" progId="Word.Document.8">
                  <p:embed/>
                </p:oleObj>
              </mc:Choice>
              <mc:Fallback>
                <p:oleObj name="Document" r:id="rId10" imgW="914327" imgH="322581" progId="Word.Documen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3968" y="6159500"/>
                        <a:ext cx="136048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85934243"/>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10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100"/>
                                        </p:tgtEl>
                                      </p:cBhvr>
                                    </p:cmd>
                                  </p:childTnLst>
                                </p:cTn>
                              </p:par>
                            </p:childTnLst>
                          </p:cTn>
                        </p:par>
                      </p:childTnLst>
                    </p:cTn>
                  </p:par>
                </p:childTnLst>
              </p:cTn>
              <p:nextCondLst>
                <p:cond evt="onClick" delay="0">
                  <p:tgtEl>
                    <p:spTgt spid="4100"/>
                  </p:tgtEl>
                </p:cond>
              </p:nextCondLst>
            </p:seq>
            <p:video>
              <p:cMediaNode vol="80000">
                <p:cTn id="7" fill="hold" display="0">
                  <p:stCondLst>
                    <p:cond delay="indefinite"/>
                  </p:stCondLst>
                </p:cTn>
                <p:tgtEl>
                  <p:spTgt spid="4100"/>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
            </a:r>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aradigme </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Espace réservé du contenu 2"/>
          <p:cNvSpPr>
            <a:spLocks noGrp="1"/>
          </p:cNvSpPr>
          <p:nvPr>
            <p:ph idx="1"/>
          </p:nvPr>
        </p:nvSpPr>
        <p:spPr/>
        <p:txBody>
          <a:bodyPr>
            <a:normAutofit/>
          </a:bodyPr>
          <a:lstStyle/>
          <a:p>
            <a:pPr marL="0" indent="0" algn="ctr">
              <a:buNone/>
            </a:pPr>
            <a:r>
              <a:rPr lang="fr-F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transdisciplinaire</a:t>
            </a:r>
          </a:p>
          <a:p>
            <a:endParaRPr lang="fr-FR" sz="4000" dirty="0" smtClean="0">
              <a:solidFill>
                <a:srgbClr val="000000"/>
              </a:solidFill>
            </a:endParaRPr>
          </a:p>
          <a:p>
            <a:pPr marL="0" indent="0">
              <a:buNone/>
            </a:pPr>
            <a:endParaRPr lang="fr-FR" sz="4000" dirty="0">
              <a:solidFill>
                <a:srgbClr val="000000"/>
              </a:solidFill>
            </a:endParaRPr>
          </a:p>
          <a:p>
            <a:pPr marL="0" indent="0">
              <a:buNone/>
            </a:pPr>
            <a:r>
              <a:rPr lang="fr-FR" sz="4000" dirty="0" smtClean="0">
                <a:solidFill>
                  <a:srgbClr val="000000"/>
                </a:solidFill>
              </a:rPr>
              <a:t>au carrefour de plusieurs paradoxes</a:t>
            </a:r>
            <a:endParaRPr lang="fr-FR" sz="4000" dirty="0">
              <a:solidFill>
                <a:srgbClr val="000000"/>
              </a:solidFill>
            </a:endParaRPr>
          </a:p>
        </p:txBody>
      </p:sp>
    </p:spTree>
    <p:extLst>
      <p:ext uri="{BB962C8B-B14F-4D97-AF65-F5344CB8AC3E}">
        <p14:creationId xmlns:p14="http://schemas.microsoft.com/office/powerpoint/2010/main" val="2310231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solidFill>
                  <a:srgbClr val="0000FF"/>
                </a:solidFill>
              </a:rPr>
              <a:t>Complexité négative </a:t>
            </a:r>
            <a:endParaRPr lang="fr-FR"/>
          </a:p>
        </p:txBody>
      </p:sp>
      <p:sp>
        <p:nvSpPr>
          <p:cNvPr id="3" name="Espace réservé du contenu 2"/>
          <p:cNvSpPr>
            <a:spLocks noGrp="1"/>
          </p:cNvSpPr>
          <p:nvPr>
            <p:ph idx="1"/>
          </p:nvPr>
        </p:nvSpPr>
        <p:spPr/>
        <p:txBody>
          <a:bodyPr>
            <a:normAutofit fontScale="92500"/>
          </a:bodyPr>
          <a:lstStyle/>
          <a:p>
            <a:pPr marL="0" indent="0">
              <a:buNone/>
            </a:pPr>
            <a:r>
              <a:rPr lang="fr-FR" sz="4000" dirty="0" smtClean="0"/>
              <a:t>nécessitant une simplification incertaine …</a:t>
            </a:r>
          </a:p>
          <a:p>
            <a:pPr marL="0" indent="0">
              <a:buNone/>
            </a:pPr>
            <a:endParaRPr lang="fr-FR" b="1" dirty="0" smtClean="0"/>
          </a:p>
          <a:p>
            <a:pPr marL="0" indent="0">
              <a:buNone/>
            </a:pPr>
            <a:endParaRPr lang="fr-FR" b="1" dirty="0"/>
          </a:p>
          <a:p>
            <a:pPr marL="0" indent="0">
              <a:buNone/>
            </a:pPr>
            <a:r>
              <a:rPr lang="fr-FR" b="1" dirty="0" smtClean="0"/>
              <a:t>LOI </a:t>
            </a:r>
            <a:r>
              <a:rPr lang="fr-FR" b="1" dirty="0"/>
              <a:t>n° 2011-525 du 17 mai 2011 de simplification et d'amélioration de la qualité du droit </a:t>
            </a:r>
            <a:r>
              <a:rPr lang="fr-FR" dirty="0"/>
              <a:t/>
            </a:r>
            <a:br>
              <a:rPr lang="fr-FR" dirty="0"/>
            </a:br>
            <a:endParaRPr lang="fr-FR" dirty="0" smtClean="0"/>
          </a:p>
          <a:p>
            <a:pPr marL="0" indent="0">
              <a:buNone/>
            </a:pPr>
            <a:r>
              <a:rPr lang="fr-FR" dirty="0" smtClean="0"/>
              <a:t>mars 2013 : </a:t>
            </a:r>
            <a:r>
              <a:rPr lang="fr-FR"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le choc de la simplification </a:t>
            </a:r>
            <a:r>
              <a:rPr lang="fr-FR" dirty="0" smtClean="0"/>
              <a:t>?</a:t>
            </a:r>
            <a:endParaRPr lang="fr-FR" dirty="0"/>
          </a:p>
        </p:txBody>
      </p:sp>
    </p:spTree>
    <p:extLst>
      <p:ext uri="{BB962C8B-B14F-4D97-AF65-F5344CB8AC3E}">
        <p14:creationId xmlns:p14="http://schemas.microsoft.com/office/powerpoint/2010/main" val="1147595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Notre hypothèse :</a:t>
            </a:r>
            <a:endParaRPr lang="fr-FR" dirty="0"/>
          </a:p>
        </p:txBody>
      </p:sp>
      <p:sp>
        <p:nvSpPr>
          <p:cNvPr id="3" name="Espace réservé du contenu 2"/>
          <p:cNvSpPr>
            <a:spLocks noGrp="1"/>
          </p:cNvSpPr>
          <p:nvPr>
            <p:ph idx="1"/>
          </p:nvPr>
        </p:nvSpPr>
        <p:spPr>
          <a:xfrm>
            <a:off x="403078" y="1600200"/>
            <a:ext cx="8229600" cy="4525963"/>
          </a:xfrm>
        </p:spPr>
        <p:txBody>
          <a:bodyPr>
            <a:normAutofit/>
          </a:bodyPr>
          <a:lstStyle/>
          <a:p>
            <a:pPr marL="0" indent="0">
              <a:buNone/>
            </a:pPr>
            <a:r>
              <a:rPr lang="fr-FR" sz="4000" dirty="0" smtClean="0"/>
              <a:t>la Complexité </a:t>
            </a:r>
            <a:r>
              <a:rPr lang="fr-FR" sz="4000" dirty="0" smtClean="0">
                <a:solidFill>
                  <a:srgbClr val="0000FF"/>
                </a:solidFill>
              </a:rPr>
              <a:t>positive</a:t>
            </a:r>
          </a:p>
          <a:p>
            <a:pPr marL="0" indent="0">
              <a:buNone/>
            </a:pPr>
            <a:endParaRPr lang="fr-FR" sz="4000" dirty="0"/>
          </a:p>
          <a:p>
            <a:pPr marL="0" indent="0">
              <a:buNone/>
            </a:pPr>
            <a:r>
              <a:rPr lang="fr-FR" sz="4000" dirty="0" smtClean="0"/>
              <a:t>doit être maintenue, gérée exploitée</a:t>
            </a:r>
          </a:p>
          <a:p>
            <a:pPr marL="0" indent="0">
              <a:buNone/>
            </a:pPr>
            <a:endParaRPr lang="fr-FR" sz="4000" dirty="0"/>
          </a:p>
          <a:p>
            <a:pPr marL="0" indent="0">
              <a:buNone/>
            </a:pPr>
            <a:r>
              <a:rPr lang="fr-FR" sz="4000" dirty="0" smtClean="0"/>
              <a:t>par des modèles adéquats</a:t>
            </a:r>
            <a:endParaRPr lang="fr-FR" sz="4000" dirty="0"/>
          </a:p>
        </p:txBody>
      </p:sp>
    </p:spTree>
    <p:extLst>
      <p:ext uri="{BB962C8B-B14F-4D97-AF65-F5344CB8AC3E}">
        <p14:creationId xmlns:p14="http://schemas.microsoft.com/office/powerpoint/2010/main" val="1164367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fontScale="90000"/>
          </a:bodyPr>
          <a:lstStyle/>
          <a:p>
            <a:r>
              <a:rPr lang="fr-FR" dirty="0"/>
              <a:t>C</a:t>
            </a:r>
            <a:r>
              <a:rPr lang="fr-FR" dirty="0" smtClean="0"/>
              <a:t>omment se sont développés ces travaux  sur la complexité?</a:t>
            </a:r>
            <a:endParaRPr lang="fr-FR" dirty="0"/>
          </a:p>
        </p:txBody>
      </p:sp>
      <p:sp>
        <p:nvSpPr>
          <p:cNvPr id="3" name="Espace réservé du contenu 2"/>
          <p:cNvSpPr>
            <a:spLocks noGrp="1"/>
          </p:cNvSpPr>
          <p:nvPr>
            <p:ph idx="1"/>
          </p:nvPr>
        </p:nvSpPr>
        <p:spPr>
          <a:xfrm>
            <a:off x="591127" y="2226891"/>
            <a:ext cx="8229600" cy="3899272"/>
          </a:xfrm>
        </p:spPr>
        <p:txBody>
          <a:bodyPr/>
          <a:lstStyle/>
          <a:p>
            <a:r>
              <a:rPr lang="fr-FR" dirty="0" smtClean="0"/>
              <a:t>2004, rapport du Conseil d’Etat</a:t>
            </a:r>
          </a:p>
          <a:p>
            <a:endParaRPr lang="fr-FR" dirty="0" smtClean="0"/>
          </a:p>
          <a:p>
            <a:r>
              <a:rPr lang="fr-FR" dirty="0" smtClean="0"/>
              <a:t>2005, décision du Conseil constitutionnel  </a:t>
            </a:r>
          </a:p>
          <a:p>
            <a:pPr lvl="2"/>
            <a:r>
              <a:rPr lang="fr-FR" dirty="0" smtClean="0"/>
              <a:t>« complexité inutile »</a:t>
            </a:r>
          </a:p>
          <a:p>
            <a:pPr lvl="2"/>
            <a:r>
              <a:rPr lang="fr-FR" dirty="0" smtClean="0"/>
              <a:t>« </a:t>
            </a:r>
            <a:r>
              <a:rPr lang="fr-FR" dirty="0" err="1" smtClean="0"/>
              <a:t>complexté</a:t>
            </a:r>
            <a:r>
              <a:rPr lang="fr-FR" dirty="0" smtClean="0"/>
              <a:t> </a:t>
            </a:r>
            <a:r>
              <a:rPr lang="fr-FR" dirty="0" err="1" smtClean="0"/>
              <a:t>excessuve</a:t>
            </a:r>
            <a:r>
              <a:rPr lang="fr-FR" dirty="0" smtClean="0"/>
              <a:t> »</a:t>
            </a:r>
          </a:p>
        </p:txBody>
      </p:sp>
    </p:spTree>
    <p:extLst>
      <p:ext uri="{BB962C8B-B14F-4D97-AF65-F5344CB8AC3E}">
        <p14:creationId xmlns:p14="http://schemas.microsoft.com/office/powerpoint/2010/main" val="3099942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54864"/>
          </a:xfrm>
        </p:spPr>
        <p:txBody>
          <a:bodyPr>
            <a:normAutofit fontScale="90000"/>
          </a:bodyPr>
          <a:lstStyle/>
          <a:p>
            <a:r>
              <a:rPr lang="fr-FR" sz="2700" b="1" dirty="0"/>
              <a:t>Figure 2 : représentation des réseaux de  dépendance de la loi de finance 2006 réalisée pour le Conseil </a:t>
            </a:r>
            <a:r>
              <a:rPr lang="fr-FR" sz="2700" b="1" dirty="0" smtClean="0"/>
              <a:t>constitutionnel</a:t>
            </a:r>
            <a:endParaRPr lang="fr-FR" dirty="0"/>
          </a:p>
        </p:txBody>
      </p:sp>
      <p:pic>
        <p:nvPicPr>
          <p:cNvPr id="4" name="Espace réservé du contenu 3"/>
          <p:cNvPicPr>
            <a:picLocks noGrp="1" noChangeAspect="1"/>
          </p:cNvPicPr>
          <p:nvPr>
            <p:ph idx="1"/>
          </p:nvPr>
        </p:nvPicPr>
        <p:blipFill>
          <a:blip r:embed="rId2"/>
          <a:srcRect t="1733" b="1733"/>
          <a:stretch>
            <a:fillRect/>
          </a:stretch>
        </p:blipFill>
        <p:spPr>
          <a:xfrm>
            <a:off x="316097" y="2124250"/>
            <a:ext cx="8229600" cy="4525963"/>
          </a:xfrm>
        </p:spPr>
      </p:pic>
    </p:spTree>
    <p:extLst>
      <p:ext uri="{BB962C8B-B14F-4D97-AF65-F5344CB8AC3E}">
        <p14:creationId xmlns:p14="http://schemas.microsoft.com/office/powerpoint/2010/main" val="2785653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1000" y="914400"/>
            <a:ext cx="8763000" cy="3433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4000" dirty="0">
              <a:solidFill>
                <a:srgbClr val="000000"/>
              </a:solidFill>
              <a:latin typeface="Arial" charset="0"/>
              <a:cs typeface="MS Gothic" charset="0"/>
            </a:endParaRPr>
          </a:p>
          <a:p>
            <a:pPr eaLnBrk="1" hangingPunct="1">
              <a:spcBef>
                <a:spcPts val="6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dirty="0">
                <a:solidFill>
                  <a:srgbClr val="000000"/>
                </a:solidFill>
                <a:latin typeface="Arial" charset="0"/>
                <a:cs typeface="MS Gothic" charset="0"/>
              </a:rPr>
              <a:t>«</a:t>
            </a:r>
            <a:r>
              <a:rPr lang="fr-FR" sz="3600" dirty="0">
                <a:solidFill>
                  <a:srgbClr val="000000"/>
                </a:solidFill>
                <a:latin typeface="Arial" charset="0"/>
                <a:cs typeface="MS Gothic" charset="0"/>
              </a:rPr>
              <a:t> </a:t>
            </a:r>
            <a:r>
              <a:rPr lang="fr-FR" sz="3600" dirty="0">
                <a:solidFill>
                  <a:srgbClr val="333399"/>
                </a:solidFill>
                <a:latin typeface="Arial" charset="0"/>
                <a:cs typeface="MS Gothic" charset="0"/>
              </a:rPr>
              <a:t>Sont donc contraires à la constitution les dispositions  dont l’impact juridique est incertain…</a:t>
            </a:r>
            <a:r>
              <a:rPr lang="fr-FR" sz="3600" dirty="0">
                <a:solidFill>
                  <a:srgbClr val="000000"/>
                </a:solidFill>
                <a:latin typeface="Arial" charset="0"/>
                <a:cs typeface="MS Gothic" charset="0"/>
              </a:rPr>
              <a:t> » </a:t>
            </a:r>
            <a:endParaRPr lang="fr-FR" sz="3600" dirty="0" smtClean="0">
              <a:solidFill>
                <a:srgbClr val="000000"/>
              </a:solidFill>
              <a:latin typeface="Arial" charset="0"/>
              <a:cs typeface="MS Gothic" charset="0"/>
            </a:endParaRPr>
          </a:p>
          <a:p>
            <a:pPr eaLnBrk="1" hangingPunct="1">
              <a:spcBef>
                <a:spcPts val="6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600" dirty="0" smtClean="0">
                <a:solidFill>
                  <a:srgbClr val="000000"/>
                </a:solidFill>
                <a:latin typeface="Arial" charset="0"/>
                <a:cs typeface="MS Gothic" charset="0"/>
              </a:rPr>
              <a:t>Vœux </a:t>
            </a:r>
            <a:r>
              <a:rPr lang="fr-FR" sz="3600" dirty="0">
                <a:solidFill>
                  <a:srgbClr val="000000"/>
                </a:solidFill>
                <a:latin typeface="Arial" charset="0"/>
                <a:cs typeface="MS Gothic" charset="0"/>
              </a:rPr>
              <a:t>au PR, </a:t>
            </a:r>
            <a:r>
              <a:rPr lang="fr-FR" sz="3600" dirty="0" smtClean="0">
                <a:solidFill>
                  <a:srgbClr val="000000"/>
                </a:solidFill>
                <a:latin typeface="Arial" charset="0"/>
                <a:cs typeface="MS Gothic" charset="0"/>
              </a:rPr>
              <a:t>2006, </a:t>
            </a:r>
            <a:r>
              <a:rPr lang="fr-FR" sz="3600" dirty="0">
                <a:solidFill>
                  <a:srgbClr val="000000"/>
                </a:solidFill>
                <a:latin typeface="Arial" charset="0"/>
                <a:cs typeface="MS Gothic" charset="0"/>
              </a:rPr>
              <a:t>P. Mazeaud</a:t>
            </a:r>
          </a:p>
          <a:p>
            <a:pPr eaLnBrk="1" hangingPunct="1">
              <a:spcBef>
                <a:spcPts val="6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dirty="0">
              <a:solidFill>
                <a:srgbClr val="000000"/>
              </a:solidFill>
              <a:latin typeface="Arial" charset="0"/>
              <a:cs typeface="MS Gothic" charset="0"/>
            </a:endParaRPr>
          </a:p>
        </p:txBody>
      </p:sp>
      <p:sp>
        <p:nvSpPr>
          <p:cNvPr id="23554" name="AutoShape 2"/>
          <p:cNvSpPr>
            <a:spLocks noChangeAspect="1" noChangeArrowheads="1"/>
          </p:cNvSpPr>
          <p:nvPr>
            <a:videoFile r:link="rId2"/>
            <p:extLst>
              <p:ext uri="{DAA4B4D4-6D71-4841-9C94-3DE7FCFB9230}">
                <p14:media xmlns:p14="http://schemas.microsoft.com/office/powerpoint/2010/main" r:link="rId1"/>
              </p:ext>
            </p:extLst>
          </p:nvPr>
        </p:nvSpPr>
        <p:spPr bwMode="auto">
          <a:xfrm>
            <a:off x="8721725" y="6435725"/>
            <a:ext cx="406400" cy="406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Tree>
    <p:extLst>
      <p:ext uri="{BB962C8B-B14F-4D97-AF65-F5344CB8AC3E}">
        <p14:creationId xmlns:p14="http://schemas.microsoft.com/office/powerpoint/2010/main" val="2931941600"/>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35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554"/>
                                        </p:tgtEl>
                                      </p:cBhvr>
                                    </p:cmd>
                                  </p:childTnLst>
                                </p:cTn>
                              </p:par>
                            </p:childTnLst>
                          </p:cTn>
                        </p:par>
                      </p:childTnLst>
                    </p:cTn>
                  </p:par>
                </p:childTnLst>
              </p:cTn>
              <p:nextCondLst>
                <p:cond evt="onClick" delay="0">
                  <p:tgtEl>
                    <p:spTgt spid="23554"/>
                  </p:tgtEl>
                </p:cond>
              </p:nextCondLst>
            </p:seq>
            <p:video>
              <p:cMediaNode vol="80000">
                <p:cTn id="7" fill="hold" display="0">
                  <p:stCondLst>
                    <p:cond delay="indefinite"/>
                  </p:stCondLst>
                </p:cTn>
                <p:tgtEl>
                  <p:spTgt spid="2355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3202511"/>
          </a:xfrm>
        </p:spPr>
        <p:txBody>
          <a:bodyPr>
            <a:normAutofit fontScale="90000"/>
          </a:bodyPr>
          <a:lstStyle/>
          <a:p>
            <a:r>
              <a:rPr lang="fr-FR" sz="6000" dirty="0" smtClean="0"/>
              <a:t>La c</a:t>
            </a:r>
            <a:r>
              <a:rPr lang="fr-FR" sz="6000" dirty="0" smtClean="0"/>
              <a:t>omplexité est positive</a:t>
            </a:r>
            <a:r>
              <a:rPr lang="fr-FR" sz="6000" dirty="0" smtClean="0"/>
              <a:t/>
            </a:r>
            <a:br>
              <a:rPr lang="fr-FR" sz="6000" dirty="0" smtClean="0"/>
            </a:br>
            <a:r>
              <a:rPr lang="fr-FR" sz="6000" dirty="0" smtClean="0"/>
              <a:t/>
            </a:r>
            <a:br>
              <a:rPr lang="fr-FR" sz="6000" dirty="0" smtClean="0"/>
            </a:br>
            <a:r>
              <a:rPr lang="fr-FR" sz="6000" dirty="0" smtClean="0"/>
              <a:t>car </a:t>
            </a:r>
            <a:r>
              <a:rPr lang="fr-FR" dirty="0" smtClean="0"/>
              <a:t>le droit est un système adaptatif complexe…</a:t>
            </a:r>
            <a:endParaRPr lang="fr-FR" dirty="0"/>
          </a:p>
        </p:txBody>
      </p:sp>
      <p:sp>
        <p:nvSpPr>
          <p:cNvPr id="3" name="Espace réservé du contenu 2"/>
          <p:cNvSpPr>
            <a:spLocks noGrp="1"/>
          </p:cNvSpPr>
          <p:nvPr>
            <p:ph idx="1"/>
          </p:nvPr>
        </p:nvSpPr>
        <p:spPr>
          <a:xfrm>
            <a:off x="457200" y="4080965"/>
            <a:ext cx="8229600" cy="2045198"/>
          </a:xfrm>
        </p:spPr>
        <p:txBody>
          <a:bodyPr/>
          <a:lstStyle/>
          <a:p>
            <a:endParaRPr lang="fr-FR" dirty="0"/>
          </a:p>
        </p:txBody>
      </p:sp>
    </p:spTree>
    <p:extLst>
      <p:ext uri="{BB962C8B-B14F-4D97-AF65-F5344CB8AC3E}">
        <p14:creationId xmlns:p14="http://schemas.microsoft.com/office/powerpoint/2010/main" val="1663285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051" y="1849599"/>
            <a:ext cx="6821823" cy="4590570"/>
          </a:xfrm>
        </p:spPr>
        <p:txBody>
          <a:bodyPr>
            <a:normAutofit fontScale="90000"/>
          </a:bodyPr>
          <a:lstStyle/>
          <a:p>
            <a:r>
              <a:rPr lang="fr-FR" dirty="0" smtClean="0"/>
              <a:t>A l’origine, le droit était simple</a:t>
            </a:r>
            <a:br>
              <a:rPr lang="fr-FR" dirty="0" smtClean="0"/>
            </a:br>
            <a:r>
              <a:rPr lang="fr-FR" dirty="0"/>
              <a:t/>
            </a:r>
            <a:br>
              <a:rPr lang="fr-FR" dirty="0"/>
            </a:br>
            <a:r>
              <a:rPr lang="fr-FR" dirty="0" smtClean="0"/>
              <a:t>le corps</a:t>
            </a:r>
            <a:br>
              <a:rPr lang="fr-FR" dirty="0" smtClean="0"/>
            </a:br>
            <a:r>
              <a:rPr lang="fr-FR" dirty="0" smtClean="0"/>
              <a:t>la voix</a:t>
            </a:r>
            <a:br>
              <a:rPr lang="fr-FR" dirty="0" smtClean="0"/>
            </a:br>
            <a:r>
              <a:rPr lang="fr-FR" dirty="0" smtClean="0"/>
              <a:t>le geste</a:t>
            </a:r>
            <a:r>
              <a:rPr lang="fr-FR" dirty="0"/>
              <a:t/>
            </a:r>
            <a:br>
              <a:rPr lang="fr-FR" dirty="0"/>
            </a:br>
            <a:r>
              <a:rPr lang="fr-FR" dirty="0" smtClean="0"/>
              <a:t>l’Oral</a:t>
            </a:r>
            <a:br>
              <a:rPr lang="fr-FR" dirty="0" smtClean="0"/>
            </a:br>
            <a:endParaRPr lang="fr-FR" dirty="0"/>
          </a:p>
        </p:txBody>
      </p:sp>
    </p:spTree>
    <p:extLst>
      <p:ext uri="{BB962C8B-B14F-4D97-AF65-F5344CB8AC3E}">
        <p14:creationId xmlns:p14="http://schemas.microsoft.com/office/powerpoint/2010/main" val="1431215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96900"/>
            <a:ext cx="7819529" cy="5568404"/>
          </a:xfrm>
        </p:spPr>
        <p:txBody>
          <a:bodyPr/>
          <a:lstStyle/>
          <a:p>
            <a:r>
              <a:rPr lang="fr-FR" dirty="0" smtClean="0"/>
              <a:t>Il y a 40 siècles…</a:t>
            </a:r>
            <a:br>
              <a:rPr lang="fr-FR" dirty="0" smtClean="0"/>
            </a:br>
            <a:r>
              <a:rPr lang="fr-FR" dirty="0"/>
              <a:t/>
            </a:r>
            <a:br>
              <a:rPr lang="fr-FR" dirty="0"/>
            </a:br>
            <a:r>
              <a:rPr lang="fr-FR" dirty="0" smtClean="0"/>
              <a:t/>
            </a:r>
            <a:br>
              <a:rPr lang="fr-FR" dirty="0" smtClean="0"/>
            </a:br>
            <a:r>
              <a:rPr lang="fr-FR" dirty="0" smtClean="0"/>
              <a:t>L’Ecrit</a:t>
            </a:r>
            <a:br>
              <a:rPr lang="fr-FR" dirty="0" smtClean="0"/>
            </a:br>
            <a:r>
              <a:rPr lang="fr-FR" dirty="0"/>
              <a:t/>
            </a:r>
            <a:br>
              <a:rPr lang="fr-FR" dirty="0"/>
            </a:br>
            <a:r>
              <a:rPr lang="fr-FR" dirty="0" smtClean="0"/>
              <a:t>un support, une trace, un outil </a:t>
            </a:r>
            <a:br>
              <a:rPr lang="fr-FR" dirty="0" smtClean="0"/>
            </a:br>
            <a:r>
              <a:rPr lang="fr-FR" dirty="0"/>
              <a:t/>
            </a:r>
            <a:br>
              <a:rPr lang="fr-FR" dirty="0"/>
            </a:br>
            <a:endParaRPr lang="fr-FR" dirty="0"/>
          </a:p>
        </p:txBody>
      </p:sp>
    </p:spTree>
    <p:extLst>
      <p:ext uri="{BB962C8B-B14F-4D97-AF65-F5344CB8AC3E}">
        <p14:creationId xmlns:p14="http://schemas.microsoft.com/office/powerpoint/2010/main" val="2254018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605088"/>
            <a:ext cx="2663552"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429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09347"/>
            <a:ext cx="7772400" cy="1198995"/>
          </a:xfrm>
        </p:spPr>
        <p:txBody>
          <a:bodyPr>
            <a:normAutofit/>
          </a:bodyPr>
          <a:lstStyle/>
          <a:p>
            <a:r>
              <a:rPr lang="fr-FR" sz="3600" dirty="0" smtClean="0"/>
              <a:t>1 er atelier </a:t>
            </a:r>
            <a:br>
              <a:rPr lang="fr-FR" sz="3600" dirty="0" smtClean="0"/>
            </a:br>
            <a:r>
              <a:rPr lang="fr-FR" sz="3600" dirty="0" smtClean="0"/>
              <a:t>ISCC, Paris - 2010</a:t>
            </a:r>
            <a:endParaRPr lang="fr-FR" sz="3600" dirty="0"/>
          </a:p>
        </p:txBody>
      </p:sp>
      <p:sp>
        <p:nvSpPr>
          <p:cNvPr id="3" name="Sous-titre 2"/>
          <p:cNvSpPr>
            <a:spLocks noGrp="1"/>
          </p:cNvSpPr>
          <p:nvPr>
            <p:ph type="subTitle" idx="1"/>
          </p:nvPr>
        </p:nvSpPr>
        <p:spPr>
          <a:xfrm>
            <a:off x="1237069" y="3282603"/>
            <a:ext cx="6535331" cy="3018673"/>
          </a:xfrm>
        </p:spPr>
        <p:txBody>
          <a:bodyPr>
            <a:noAutofit/>
          </a:bodyPr>
          <a:lstStyle/>
          <a:p>
            <a:r>
              <a:rPr lang="fr-FR" sz="4400" dirty="0" smtClean="0">
                <a:solidFill>
                  <a:srgbClr val="000000"/>
                </a:solidFill>
              </a:rPr>
              <a:t>2 </a:t>
            </a:r>
            <a:r>
              <a:rPr lang="fr-FR" sz="4400" dirty="0" err="1">
                <a:solidFill>
                  <a:srgbClr val="000000"/>
                </a:solidFill>
              </a:rPr>
              <a:t>è</a:t>
            </a:r>
            <a:r>
              <a:rPr lang="fr-FR" sz="4400" dirty="0" err="1" smtClean="0">
                <a:solidFill>
                  <a:srgbClr val="000000"/>
                </a:solidFill>
              </a:rPr>
              <a:t>me</a:t>
            </a:r>
            <a:r>
              <a:rPr lang="fr-FR" sz="4400" dirty="0" smtClean="0">
                <a:solidFill>
                  <a:srgbClr val="000000"/>
                </a:solidFill>
              </a:rPr>
              <a:t> Atelier </a:t>
            </a:r>
          </a:p>
          <a:p>
            <a:r>
              <a:rPr lang="fr-FR" sz="4400" dirty="0" smtClean="0">
                <a:solidFill>
                  <a:srgbClr val="000000"/>
                </a:solidFill>
              </a:rPr>
              <a:t>Complexité et Politiques publiques</a:t>
            </a:r>
          </a:p>
          <a:p>
            <a:r>
              <a:rPr lang="fr-FR" sz="4400" dirty="0" smtClean="0">
                <a:solidFill>
                  <a:srgbClr val="000000"/>
                </a:solidFill>
              </a:rPr>
              <a:t>LYON 21-22 mai 2015</a:t>
            </a:r>
            <a:endParaRPr lang="fr-FR" sz="4400" dirty="0">
              <a:solidFill>
                <a:srgbClr val="000000"/>
              </a:solidFill>
            </a:endParaRPr>
          </a:p>
        </p:txBody>
      </p:sp>
    </p:spTree>
    <p:extLst>
      <p:ext uri="{BB962C8B-B14F-4D97-AF65-F5344CB8AC3E}">
        <p14:creationId xmlns:p14="http://schemas.microsoft.com/office/powerpoint/2010/main" val="958338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908720"/>
            <a:ext cx="6191250" cy="4464496"/>
          </a:xfrm>
        </p:spPr>
        <p:txBody>
          <a:bodyPr/>
          <a:lstStyle/>
          <a:p>
            <a:endParaRPr lang="fr-FR"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340768"/>
            <a:ext cx="2664296" cy="319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205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18 siècles av J C </a:t>
            </a:r>
            <a:endParaRPr lang="fr-FR" dirty="0"/>
          </a:p>
        </p:txBody>
      </p:sp>
    </p:spTree>
    <p:extLst>
      <p:ext uri="{BB962C8B-B14F-4D97-AF65-F5344CB8AC3E}">
        <p14:creationId xmlns:p14="http://schemas.microsoft.com/office/powerpoint/2010/main" val="2644351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476672"/>
            <a:ext cx="509587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515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529 </a:t>
            </a:r>
            <a:endParaRPr lang="fr-FR" dirty="0"/>
          </a:p>
        </p:txBody>
      </p:sp>
    </p:spTree>
    <p:extLst>
      <p:ext uri="{BB962C8B-B14F-4D97-AF65-F5344CB8AC3E}">
        <p14:creationId xmlns:p14="http://schemas.microsoft.com/office/powerpoint/2010/main" val="4284152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288" y="585788"/>
            <a:ext cx="3781425"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11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596900"/>
            <a:ext cx="7747521" cy="4848324"/>
          </a:xfrm>
        </p:spPr>
        <p:txBody>
          <a:bodyPr/>
          <a:lstStyle/>
          <a:p>
            <a:r>
              <a:rPr lang="fr-FR" dirty="0" smtClean="0"/>
              <a:t>Le code d’Hammourabi</a:t>
            </a:r>
            <a:endParaRPr lang="fr-FR" dirty="0"/>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6632"/>
            <a:ext cx="6315075" cy="892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163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smtClean="0"/>
              <a:t>le code civil</a:t>
            </a:r>
            <a:endParaRPr lang="fr-FR" dirty="0"/>
          </a:p>
        </p:txBody>
      </p:sp>
    </p:spTree>
    <p:extLst>
      <p:ext uri="{BB962C8B-B14F-4D97-AF65-F5344CB8AC3E}">
        <p14:creationId xmlns:p14="http://schemas.microsoft.com/office/powerpoint/2010/main" val="389947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596900"/>
            <a:ext cx="8035553" cy="6000452"/>
          </a:xfrm>
        </p:spPr>
        <p:txBody>
          <a:bodyPr/>
          <a:lstStyle/>
          <a:p>
            <a:r>
              <a:rPr lang="fr-FR" dirty="0"/>
              <a:t>Article 1382</a:t>
            </a:r>
            <a:br>
              <a:rPr lang="fr-FR" dirty="0"/>
            </a:br>
            <a:r>
              <a:rPr lang="fr-FR" sz="2000" dirty="0"/>
              <a:t>Créé par Loi 1804-02-09 </a:t>
            </a:r>
            <a:r>
              <a:rPr lang="fr-FR" sz="2000" dirty="0" smtClean="0"/>
              <a:t/>
            </a:r>
            <a:br>
              <a:rPr lang="fr-FR" sz="2000" dirty="0" smtClean="0"/>
            </a:br>
            <a:r>
              <a:rPr lang="fr-FR" sz="2000" dirty="0" smtClean="0"/>
              <a:t>promulguée </a:t>
            </a:r>
            <a:r>
              <a:rPr lang="fr-FR" sz="2000" dirty="0"/>
              <a:t>le 19 février </a:t>
            </a:r>
            <a:r>
              <a:rPr lang="fr-FR" sz="2000" dirty="0" smtClean="0"/>
              <a:t>1804</a:t>
            </a:r>
            <a:br>
              <a:rPr lang="fr-FR" sz="2000" dirty="0" smtClean="0"/>
            </a:br>
            <a:r>
              <a:rPr lang="fr-FR" sz="2000" dirty="0"/>
              <a:t/>
            </a:r>
            <a:br>
              <a:rPr lang="fr-FR" sz="2000" dirty="0"/>
            </a:br>
            <a:r>
              <a:rPr lang="fr-FR" sz="2000" dirty="0"/>
              <a:t/>
            </a:r>
            <a:br>
              <a:rPr lang="fr-FR" sz="2000" dirty="0"/>
            </a:br>
            <a:r>
              <a:rPr lang="fr-FR" sz="2000" dirty="0" smtClean="0"/>
              <a:t>« </a:t>
            </a:r>
            <a:r>
              <a:rPr lang="fr-FR" i="1" dirty="0" smtClean="0"/>
              <a:t>Tout </a:t>
            </a:r>
            <a:r>
              <a:rPr lang="fr-FR" i="1" dirty="0"/>
              <a:t>fait quelconque de l'homme, qui cause à autrui un dommage, oblige celui par la faute duquel il est arrivé à le réparer</a:t>
            </a:r>
            <a:r>
              <a:rPr lang="fr-FR" i="1" dirty="0" smtClean="0"/>
              <a:t>. »</a:t>
            </a:r>
            <a:r>
              <a:rPr lang="fr-FR" i="1" dirty="0"/>
              <a:t/>
            </a:r>
            <a:br>
              <a:rPr lang="fr-FR" i="1" dirty="0"/>
            </a:br>
            <a:endParaRPr lang="fr-FR" i="1" dirty="0"/>
          </a:p>
        </p:txBody>
      </p:sp>
    </p:spTree>
    <p:extLst>
      <p:ext uri="{BB962C8B-B14F-4D97-AF65-F5344CB8AC3E}">
        <p14:creationId xmlns:p14="http://schemas.microsoft.com/office/powerpoint/2010/main" val="4227167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codification </a:t>
            </a:r>
            <a:br>
              <a:rPr lang="fr-FR" dirty="0" smtClean="0"/>
            </a:br>
            <a:r>
              <a:rPr lang="fr-FR" dirty="0" smtClean="0"/>
              <a:t>après 1989</a:t>
            </a:r>
            <a:endParaRPr lang="fr-FR" dirty="0"/>
          </a:p>
        </p:txBody>
      </p:sp>
    </p:spTree>
    <p:extLst>
      <p:ext uri="{BB962C8B-B14F-4D97-AF65-F5344CB8AC3E}">
        <p14:creationId xmlns:p14="http://schemas.microsoft.com/office/powerpoint/2010/main" val="48819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code de l’urbanisme (2002)</a:t>
            </a:r>
            <a:endParaRPr lang="fr-FR" dirty="0"/>
          </a:p>
        </p:txBody>
      </p:sp>
    </p:spTree>
    <p:extLst>
      <p:ext uri="{BB962C8B-B14F-4D97-AF65-F5344CB8AC3E}">
        <p14:creationId xmlns:p14="http://schemas.microsoft.com/office/powerpoint/2010/main" val="3778805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buNone/>
            </a:pPr>
            <a:r>
              <a:rPr lang="fr-FR" sz="4000" dirty="0"/>
              <a:t>D</a:t>
            </a:r>
            <a:r>
              <a:rPr lang="fr-FR" sz="4000" dirty="0" smtClean="0"/>
              <a:t>epuis la cellule … </a:t>
            </a:r>
          </a:p>
          <a:p>
            <a:pPr marL="0" indent="0">
              <a:buNone/>
            </a:pPr>
            <a:endParaRPr lang="fr-FR" sz="4000" dirty="0"/>
          </a:p>
          <a:p>
            <a:pPr marL="0" indent="0">
              <a:buNone/>
            </a:pPr>
            <a:r>
              <a:rPr lang="fr-FR" sz="4000" dirty="0" smtClean="0"/>
              <a:t>aux écosystèmes naturels (forêt) </a:t>
            </a:r>
          </a:p>
          <a:p>
            <a:pPr marL="0" indent="0">
              <a:buNone/>
            </a:pPr>
            <a:endParaRPr lang="fr-FR" sz="4000" dirty="0"/>
          </a:p>
          <a:p>
            <a:pPr marL="0" indent="0">
              <a:buNone/>
            </a:pPr>
            <a:r>
              <a:rPr lang="fr-FR" sz="4000" dirty="0" smtClean="0"/>
              <a:t>ou humains (les mégapoles)… </a:t>
            </a:r>
            <a:endParaRPr lang="fr-FR" sz="4000" dirty="0"/>
          </a:p>
        </p:txBody>
      </p:sp>
    </p:spTree>
    <p:extLst>
      <p:ext uri="{BB962C8B-B14F-4D97-AF65-F5344CB8AC3E}">
        <p14:creationId xmlns:p14="http://schemas.microsoft.com/office/powerpoint/2010/main" val="434299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loi</a:t>
            </a:r>
            <a:br>
              <a:rPr lang="fr-FR" dirty="0" smtClean="0"/>
            </a:br>
            <a:r>
              <a:rPr lang="fr-FR" dirty="0" smtClean="0"/>
              <a:t/>
            </a:r>
            <a:br>
              <a:rPr lang="fr-FR" dirty="0" smtClean="0"/>
            </a:br>
            <a:r>
              <a:rPr lang="fr-FR" dirty="0" smtClean="0"/>
              <a:t>le code civil</a:t>
            </a:r>
            <a:endParaRPr lang="fr-FR" dirty="0"/>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033463"/>
            <a:ext cx="6315075" cy="892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542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5758" y="274637"/>
            <a:ext cx="8229600" cy="1745023"/>
          </a:xfrm>
        </p:spPr>
        <p:txBody>
          <a:bodyPr>
            <a:noAutofit/>
          </a:bodyPr>
          <a:lstStyle/>
          <a:p>
            <a:r>
              <a:rPr lang="fr-FR" sz="3600" dirty="0" smtClean="0">
                <a:solidFill>
                  <a:srgbClr val="FF0000"/>
                </a:solidFill>
              </a:rPr>
              <a:t>Du fait de la complexité, la </a:t>
            </a:r>
            <a:r>
              <a:rPr lang="fr-FR" sz="3600" dirty="0">
                <a:solidFill>
                  <a:srgbClr val="FF0000"/>
                </a:solidFill>
              </a:rPr>
              <a:t>logique séquentielle  et linéaire de </a:t>
            </a:r>
            <a:r>
              <a:rPr lang="fr-FR" sz="3600" dirty="0" smtClean="0">
                <a:solidFill>
                  <a:srgbClr val="FF0000"/>
                </a:solidFill>
              </a:rPr>
              <a:t>l</a:t>
            </a:r>
            <a:r>
              <a:rPr lang="fr-FR" sz="3600" dirty="0" smtClean="0">
                <a:solidFill>
                  <a:srgbClr val="FF0000"/>
                </a:solidFill>
                <a:latin typeface="Arial"/>
              </a:rPr>
              <a:t>’</a:t>
            </a:r>
            <a:r>
              <a:rPr lang="fr-FR" sz="3600" dirty="0" smtClean="0">
                <a:solidFill>
                  <a:srgbClr val="FF0000"/>
                </a:solidFill>
              </a:rPr>
              <a:t>écrit </a:t>
            </a:r>
            <a:r>
              <a:rPr lang="fr-FR" sz="3600" dirty="0">
                <a:solidFill>
                  <a:srgbClr val="FF0000"/>
                </a:solidFill>
              </a:rPr>
              <a:t/>
            </a:r>
            <a:br>
              <a:rPr lang="fr-FR" sz="3600" dirty="0">
                <a:solidFill>
                  <a:srgbClr val="FF0000"/>
                </a:solidFill>
              </a:rPr>
            </a:br>
            <a:endParaRPr lang="fr-FR" sz="3600" dirty="0">
              <a:solidFill>
                <a:srgbClr val="FF0000"/>
              </a:solidFill>
            </a:endParaRPr>
          </a:p>
        </p:txBody>
      </p:sp>
      <p:sp>
        <p:nvSpPr>
          <p:cNvPr id="16387" name="Rectangle 3"/>
          <p:cNvSpPr>
            <a:spLocks noGrp="1" noChangeArrowheads="1"/>
          </p:cNvSpPr>
          <p:nvPr>
            <p:ph type="body" idx="1"/>
          </p:nvPr>
        </p:nvSpPr>
        <p:spPr>
          <a:xfrm>
            <a:off x="895144" y="2352802"/>
            <a:ext cx="7791656" cy="4309999"/>
          </a:xfrm>
        </p:spPr>
        <p:txBody>
          <a:bodyPr/>
          <a:lstStyle/>
          <a:p>
            <a:pPr>
              <a:buFont typeface="Wingdings" charset="0"/>
              <a:buNone/>
            </a:pPr>
            <a:r>
              <a:rPr lang="fr-FR" dirty="0"/>
              <a:t>Devient</a:t>
            </a:r>
          </a:p>
          <a:p>
            <a:endParaRPr lang="fr-FR" dirty="0"/>
          </a:p>
          <a:p>
            <a:r>
              <a:rPr lang="fr-FR" dirty="0"/>
              <a:t>éclatée </a:t>
            </a:r>
          </a:p>
          <a:p>
            <a:r>
              <a:rPr lang="fr-FR" dirty="0"/>
              <a:t>ouverte</a:t>
            </a:r>
          </a:p>
          <a:p>
            <a:r>
              <a:rPr lang="fr-FR" dirty="0"/>
              <a:t> </a:t>
            </a:r>
            <a:r>
              <a:rPr lang="fr-FR" dirty="0" smtClean="0"/>
              <a:t>hypertextuelle</a:t>
            </a:r>
          </a:p>
          <a:p>
            <a:r>
              <a:rPr lang="fr-FR" dirty="0" smtClean="0"/>
              <a:t>algorithmique</a:t>
            </a:r>
          </a:p>
          <a:p>
            <a:endParaRPr lang="fr-FR" dirty="0"/>
          </a:p>
        </p:txBody>
      </p:sp>
    </p:spTree>
    <p:extLst>
      <p:ext uri="{BB962C8B-B14F-4D97-AF65-F5344CB8AC3E}">
        <p14:creationId xmlns:p14="http://schemas.microsoft.com/office/powerpoint/2010/main" val="281497831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48" y="274638"/>
            <a:ext cx="8538352" cy="1143000"/>
          </a:xfrm>
        </p:spPr>
        <p:txBody>
          <a:bodyPr/>
          <a:lstStyle/>
          <a:p>
            <a:r>
              <a:rPr lang="fr-FR" dirty="0" smtClean="0"/>
              <a:t>En </a:t>
            </a:r>
            <a:r>
              <a:rPr lang="fr-FR" dirty="0" err="1" smtClean="0"/>
              <a:t>légistique</a:t>
            </a:r>
            <a:r>
              <a:rPr lang="fr-FR" dirty="0" smtClean="0"/>
              <a:t>, il y eut  </a:t>
            </a:r>
            <a:r>
              <a:rPr lang="fr-FR" dirty="0" smtClean="0">
                <a:solidFill>
                  <a:srgbClr val="FF0000"/>
                </a:solidFill>
              </a:rPr>
              <a:t>MAGICODE</a:t>
            </a:r>
            <a:endParaRPr lang="fr-FR" dirty="0">
              <a:solidFill>
                <a:srgbClr val="FF0000"/>
              </a:solidFill>
            </a:endParaRPr>
          </a:p>
        </p:txBody>
      </p:sp>
      <p:sp>
        <p:nvSpPr>
          <p:cNvPr id="3" name="Espace réservé du contenu 2"/>
          <p:cNvSpPr>
            <a:spLocks noGrp="1"/>
          </p:cNvSpPr>
          <p:nvPr>
            <p:ph idx="1"/>
          </p:nvPr>
        </p:nvSpPr>
        <p:spPr>
          <a:xfrm>
            <a:off x="457200" y="1871882"/>
            <a:ext cx="8229600" cy="4254281"/>
          </a:xfrm>
        </p:spPr>
        <p:txBody>
          <a:bodyPr>
            <a:normAutofit/>
          </a:bodyPr>
          <a:lstStyle/>
          <a:p>
            <a:pPr marL="0" indent="0" algn="ctr">
              <a:buNone/>
            </a:pPr>
            <a:endParaRPr lang="fr-FR" sz="4000" dirty="0" smtClean="0"/>
          </a:p>
          <a:p>
            <a:pPr marL="0" indent="0" algn="ctr">
              <a:buNone/>
            </a:pPr>
            <a:r>
              <a:rPr lang="fr-FR" sz="4000" dirty="0" smtClean="0"/>
              <a:t>à la </a:t>
            </a:r>
            <a:r>
              <a:rPr lang="fr-FR" sz="4000" dirty="0" smtClean="0"/>
              <a:t>Mission </a:t>
            </a:r>
            <a:r>
              <a:rPr lang="fr-FR" sz="4000" dirty="0" smtClean="0"/>
              <a:t>de codification de la </a:t>
            </a:r>
            <a:r>
              <a:rPr lang="fr-FR" sz="4000" dirty="0" smtClean="0"/>
              <a:t>DGCL</a:t>
            </a:r>
          </a:p>
          <a:p>
            <a:pPr marL="0" indent="0" algn="ctr">
              <a:buNone/>
            </a:pPr>
            <a:endParaRPr lang="fr-FR" sz="4000" dirty="0"/>
          </a:p>
          <a:p>
            <a:pPr marL="0" indent="0" algn="ctr">
              <a:buNone/>
            </a:pPr>
            <a:r>
              <a:rPr lang="fr-FR" sz="4000" dirty="0"/>
              <a:t>u</a:t>
            </a:r>
            <a:r>
              <a:rPr lang="fr-FR" sz="4000" dirty="0" smtClean="0"/>
              <a:t>tilisée pour aider le codificateur </a:t>
            </a:r>
            <a:endParaRPr lang="fr-FR" sz="4000" dirty="0"/>
          </a:p>
        </p:txBody>
      </p:sp>
    </p:spTree>
    <p:extLst>
      <p:ext uri="{BB962C8B-B14F-4D97-AF65-F5344CB8AC3E}">
        <p14:creationId xmlns:p14="http://schemas.microsoft.com/office/powerpoint/2010/main" val="1147070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6864350" y="63500"/>
            <a:ext cx="2162175" cy="920750"/>
            <a:chOff x="4324" y="40"/>
            <a:chExt cx="1362" cy="580"/>
          </a:xfrm>
        </p:grpSpPr>
        <p:sp>
          <p:nvSpPr>
            <p:cNvPr id="37891" name="Rectangle 3"/>
            <p:cNvSpPr>
              <a:spLocks noChangeArrowheads="1"/>
            </p:cNvSpPr>
            <p:nvPr/>
          </p:nvSpPr>
          <p:spPr bwMode="auto">
            <a:xfrm>
              <a:off x="5487" y="40"/>
              <a:ext cx="82" cy="164"/>
            </a:xfrm>
            <a:prstGeom prst="rect">
              <a:avLst/>
            </a:prstGeom>
            <a:solidFill>
              <a:schemeClr val="folHlink"/>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800" b="1">
                  <a:solidFill>
                    <a:schemeClr val="hlink"/>
                  </a:solidFill>
                  <a:latin typeface="Arial" charset="0"/>
                </a:rPr>
                <a:t>5</a:t>
              </a:r>
            </a:p>
            <a:p>
              <a:pPr defTabSz="244475" eaLnBrk="1" hangingPunct="1">
                <a:lnSpc>
                  <a:spcPct val="90000"/>
                </a:lnSpc>
              </a:pPr>
              <a:endParaRPr lang="fr-FR" sz="800" b="1">
                <a:solidFill>
                  <a:schemeClr val="hlink"/>
                </a:solidFill>
                <a:latin typeface="Arial" charset="0"/>
              </a:endParaRPr>
            </a:p>
          </p:txBody>
        </p:sp>
        <p:sp>
          <p:nvSpPr>
            <p:cNvPr id="37892" name="Rectangle 4"/>
            <p:cNvSpPr>
              <a:spLocks noChangeArrowheads="1"/>
            </p:cNvSpPr>
            <p:nvPr/>
          </p:nvSpPr>
          <p:spPr bwMode="auto">
            <a:xfrm>
              <a:off x="5377" y="190"/>
              <a:ext cx="309" cy="43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893" name="Rectangle 5"/>
            <p:cNvSpPr>
              <a:spLocks noChangeArrowheads="1"/>
            </p:cNvSpPr>
            <p:nvPr/>
          </p:nvSpPr>
          <p:spPr bwMode="auto">
            <a:xfrm>
              <a:off x="5193" y="40"/>
              <a:ext cx="82" cy="164"/>
            </a:xfrm>
            <a:prstGeom prst="rect">
              <a:avLst/>
            </a:prstGeom>
            <a:solidFill>
              <a:schemeClr val="folHlink"/>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800" b="1">
                  <a:solidFill>
                    <a:schemeClr val="hlink"/>
                  </a:solidFill>
                  <a:latin typeface="Arial" charset="0"/>
                </a:rPr>
                <a:t>4</a:t>
              </a:r>
            </a:p>
            <a:p>
              <a:pPr defTabSz="244475" eaLnBrk="1" hangingPunct="1">
                <a:lnSpc>
                  <a:spcPct val="90000"/>
                </a:lnSpc>
              </a:pPr>
              <a:endParaRPr lang="fr-FR" sz="800" b="1">
                <a:solidFill>
                  <a:schemeClr val="hlink"/>
                </a:solidFill>
                <a:latin typeface="Arial" charset="0"/>
              </a:endParaRPr>
            </a:p>
          </p:txBody>
        </p:sp>
        <p:sp>
          <p:nvSpPr>
            <p:cNvPr id="37894" name="Rectangle 6"/>
            <p:cNvSpPr>
              <a:spLocks noChangeArrowheads="1"/>
            </p:cNvSpPr>
            <p:nvPr/>
          </p:nvSpPr>
          <p:spPr bwMode="auto">
            <a:xfrm>
              <a:off x="4856" y="40"/>
              <a:ext cx="82" cy="164"/>
            </a:xfrm>
            <a:prstGeom prst="rect">
              <a:avLst/>
            </a:prstGeom>
            <a:solidFill>
              <a:schemeClr val="folHlink"/>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800" b="1">
                  <a:solidFill>
                    <a:schemeClr val="hlink"/>
                  </a:solidFill>
                  <a:latin typeface="Arial" charset="0"/>
                </a:rPr>
                <a:t>3</a:t>
              </a:r>
            </a:p>
            <a:p>
              <a:pPr defTabSz="244475" eaLnBrk="1" hangingPunct="1">
                <a:lnSpc>
                  <a:spcPct val="90000"/>
                </a:lnSpc>
              </a:pPr>
              <a:endParaRPr lang="fr-FR" sz="800" b="1">
                <a:solidFill>
                  <a:schemeClr val="hlink"/>
                </a:solidFill>
                <a:latin typeface="Arial" charset="0"/>
              </a:endParaRPr>
            </a:p>
          </p:txBody>
        </p:sp>
        <p:sp>
          <p:nvSpPr>
            <p:cNvPr id="37895" name="Rectangle 7"/>
            <p:cNvSpPr>
              <a:spLocks noChangeArrowheads="1"/>
            </p:cNvSpPr>
            <p:nvPr/>
          </p:nvSpPr>
          <p:spPr bwMode="auto">
            <a:xfrm>
              <a:off x="4609" y="40"/>
              <a:ext cx="82" cy="164"/>
            </a:xfrm>
            <a:prstGeom prst="rect">
              <a:avLst/>
            </a:prstGeom>
            <a:solidFill>
              <a:schemeClr val="folHlink"/>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800" b="1">
                  <a:solidFill>
                    <a:schemeClr val="hlink"/>
                  </a:solidFill>
                  <a:latin typeface="Arial" charset="0"/>
                </a:rPr>
                <a:t>2</a:t>
              </a:r>
            </a:p>
            <a:p>
              <a:pPr defTabSz="244475" eaLnBrk="1" hangingPunct="1">
                <a:lnSpc>
                  <a:spcPct val="90000"/>
                </a:lnSpc>
              </a:pPr>
              <a:endParaRPr lang="fr-FR" sz="800" b="1">
                <a:solidFill>
                  <a:schemeClr val="hlink"/>
                </a:solidFill>
                <a:latin typeface="Arial" charset="0"/>
              </a:endParaRPr>
            </a:p>
          </p:txBody>
        </p:sp>
        <p:sp>
          <p:nvSpPr>
            <p:cNvPr id="37896" name="Rectangle 8"/>
            <p:cNvSpPr>
              <a:spLocks noChangeArrowheads="1"/>
            </p:cNvSpPr>
            <p:nvPr/>
          </p:nvSpPr>
          <p:spPr bwMode="auto">
            <a:xfrm>
              <a:off x="4341" y="40"/>
              <a:ext cx="82" cy="164"/>
            </a:xfrm>
            <a:prstGeom prst="rect">
              <a:avLst/>
            </a:prstGeom>
            <a:solidFill>
              <a:schemeClr val="folHlink"/>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800" b="1">
                  <a:solidFill>
                    <a:schemeClr val="hlink"/>
                  </a:solidFill>
                  <a:latin typeface="Arial" charset="0"/>
                </a:rPr>
                <a:t>1</a:t>
              </a:r>
            </a:p>
            <a:p>
              <a:pPr defTabSz="244475" eaLnBrk="1" hangingPunct="1">
                <a:lnSpc>
                  <a:spcPct val="90000"/>
                </a:lnSpc>
              </a:pPr>
              <a:endParaRPr lang="fr-FR" sz="800" b="1">
                <a:solidFill>
                  <a:schemeClr val="hlink"/>
                </a:solidFill>
                <a:latin typeface="Arial" charset="0"/>
              </a:endParaRPr>
            </a:p>
          </p:txBody>
        </p:sp>
        <p:sp>
          <p:nvSpPr>
            <p:cNvPr id="37897" name="Rectangle 9"/>
            <p:cNvSpPr>
              <a:spLocks noChangeArrowheads="1"/>
            </p:cNvSpPr>
            <p:nvPr/>
          </p:nvSpPr>
          <p:spPr bwMode="auto">
            <a:xfrm>
              <a:off x="4324" y="190"/>
              <a:ext cx="110" cy="430"/>
            </a:xfrm>
            <a:prstGeom prst="rect">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898" name="Rectangle 10"/>
            <p:cNvSpPr>
              <a:spLocks noChangeArrowheads="1"/>
            </p:cNvSpPr>
            <p:nvPr/>
          </p:nvSpPr>
          <p:spPr bwMode="auto">
            <a:xfrm>
              <a:off x="4751" y="190"/>
              <a:ext cx="308" cy="43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899" name="Rectangle 11"/>
            <p:cNvSpPr>
              <a:spLocks noChangeArrowheads="1"/>
            </p:cNvSpPr>
            <p:nvPr/>
          </p:nvSpPr>
          <p:spPr bwMode="auto">
            <a:xfrm>
              <a:off x="4759" y="194"/>
              <a:ext cx="285"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algn="ctr" defTabSz="244475">
                <a:lnSpc>
                  <a:spcPct val="90000"/>
                </a:lnSpc>
              </a:pPr>
              <a:r>
                <a:rPr lang="fr-FR" sz="400" b="1">
                  <a:solidFill>
                    <a:srgbClr val="00279F"/>
                  </a:solidFill>
                  <a:latin typeface="Arial" charset="0"/>
                </a:rPr>
                <a:t>Texte</a:t>
              </a:r>
            </a:p>
            <a:p>
              <a:pPr algn="ctr" defTabSz="244475">
                <a:lnSpc>
                  <a:spcPct val="90000"/>
                </a:lnSpc>
              </a:pPr>
              <a:r>
                <a:rPr lang="fr-FR" sz="400" b="1">
                  <a:solidFill>
                    <a:srgbClr val="00279F"/>
                  </a:solidFill>
                  <a:latin typeface="Arial" charset="0"/>
                </a:rPr>
                <a:t>(droit constant)</a:t>
              </a:r>
            </a:p>
          </p:txBody>
        </p:sp>
        <p:sp>
          <p:nvSpPr>
            <p:cNvPr id="37900" name="Rectangle 12"/>
            <p:cNvSpPr>
              <a:spLocks noChangeArrowheads="1"/>
            </p:cNvSpPr>
            <p:nvPr/>
          </p:nvSpPr>
          <p:spPr bwMode="auto">
            <a:xfrm>
              <a:off x="4436" y="190"/>
              <a:ext cx="309" cy="43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901" name="Rectangle 13"/>
            <p:cNvSpPr>
              <a:spLocks noChangeArrowheads="1"/>
            </p:cNvSpPr>
            <p:nvPr/>
          </p:nvSpPr>
          <p:spPr bwMode="auto">
            <a:xfrm>
              <a:off x="4437" y="194"/>
              <a:ext cx="269"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algn="ctr" defTabSz="244475">
                <a:lnSpc>
                  <a:spcPct val="90000"/>
                </a:lnSpc>
              </a:pPr>
              <a:r>
                <a:rPr lang="fr-FR" sz="400" b="1">
                  <a:solidFill>
                    <a:srgbClr val="00279F"/>
                  </a:solidFill>
                  <a:latin typeface="Arial" charset="0"/>
                </a:rPr>
                <a:t>Références du</a:t>
              </a:r>
            </a:p>
            <a:p>
              <a:pPr algn="ctr" defTabSz="244475">
                <a:lnSpc>
                  <a:spcPct val="90000"/>
                </a:lnSpc>
              </a:pPr>
              <a:r>
                <a:rPr lang="fr-FR" sz="400" b="1">
                  <a:solidFill>
                    <a:srgbClr val="00279F"/>
                  </a:solidFill>
                  <a:latin typeface="Arial" charset="0"/>
                </a:rPr>
                <a:t>texte</a:t>
              </a:r>
            </a:p>
          </p:txBody>
        </p:sp>
        <p:sp>
          <p:nvSpPr>
            <p:cNvPr id="37902" name="Rectangle 14"/>
            <p:cNvSpPr>
              <a:spLocks noChangeArrowheads="1"/>
            </p:cNvSpPr>
            <p:nvPr/>
          </p:nvSpPr>
          <p:spPr bwMode="auto">
            <a:xfrm>
              <a:off x="5062" y="190"/>
              <a:ext cx="308" cy="430"/>
            </a:xfrm>
            <a:prstGeom prst="rect">
              <a:avLst/>
            </a:prstGeom>
            <a:solidFill>
              <a:schemeClr val="folHlink"/>
            </a:solidFill>
            <a:ln w="12700">
              <a:solidFill>
                <a:schemeClr val="tx1"/>
              </a:solidFill>
              <a:miter lim="800000"/>
              <a:headEnd/>
              <a:tailEnd/>
            </a:ln>
            <a:effectLst>
              <a:outerShdw blurRad="63500" dist="38099" dir="2700000" algn="ctr" rotWithShape="0">
                <a:schemeClr val="accent2">
                  <a:alpha val="74998"/>
                </a:schemeClr>
              </a:outerShdw>
            </a:effectLst>
          </p:spPr>
          <p:txBody>
            <a:bodyPr wrap="none" anchor="ctr"/>
            <a:lstStyle/>
            <a:p>
              <a:endParaRPr lang="fr-FR"/>
            </a:p>
          </p:txBody>
        </p:sp>
        <p:sp>
          <p:nvSpPr>
            <p:cNvPr id="37903" name="Rectangle 15"/>
            <p:cNvSpPr>
              <a:spLocks noChangeArrowheads="1"/>
            </p:cNvSpPr>
            <p:nvPr/>
          </p:nvSpPr>
          <p:spPr bwMode="auto">
            <a:xfrm>
              <a:off x="5076" y="194"/>
              <a:ext cx="268" cy="6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400" b="1">
                  <a:solidFill>
                    <a:schemeClr val="accent2"/>
                  </a:solidFill>
                  <a:latin typeface="Arial" charset="0"/>
                </a:rPr>
                <a:t>Nouveau texte</a:t>
              </a:r>
            </a:p>
          </p:txBody>
        </p:sp>
        <p:sp>
          <p:nvSpPr>
            <p:cNvPr id="37904" name="Rectangle 16"/>
            <p:cNvSpPr>
              <a:spLocks noChangeArrowheads="1"/>
            </p:cNvSpPr>
            <p:nvPr/>
          </p:nvSpPr>
          <p:spPr bwMode="auto">
            <a:xfrm>
              <a:off x="5384" y="194"/>
              <a:ext cx="269" cy="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400" b="1">
                  <a:solidFill>
                    <a:srgbClr val="CF0E30"/>
                  </a:solidFill>
                  <a:latin typeface="Arial" charset="0"/>
                </a:rPr>
                <a:t>Commentaires</a:t>
              </a:r>
            </a:p>
          </p:txBody>
        </p:sp>
      </p:grpSp>
      <p:sp>
        <p:nvSpPr>
          <p:cNvPr id="37905" name="Rectangle 17"/>
          <p:cNvSpPr>
            <a:spLocks noChangeArrowheads="1"/>
          </p:cNvSpPr>
          <p:nvPr/>
        </p:nvSpPr>
        <p:spPr bwMode="auto">
          <a:xfrm>
            <a:off x="3195638" y="6015038"/>
            <a:ext cx="58769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r" defTabSz="762000">
              <a:lnSpc>
                <a:spcPct val="90000"/>
              </a:lnSpc>
            </a:pPr>
            <a:r>
              <a:rPr lang="fr-FR" b="1">
                <a:solidFill>
                  <a:srgbClr val="CF0E30"/>
                </a:solidFill>
                <a:effectLst>
                  <a:outerShdw blurRad="38100" dist="38100" dir="2700000" algn="tl">
                    <a:srgbClr val="DDDDDD"/>
                  </a:outerShdw>
                </a:effectLst>
                <a:latin typeface="Arial" charset="0"/>
              </a:rPr>
              <a:t>commentaires liés aux opérations de codification </a:t>
            </a:r>
          </a:p>
        </p:txBody>
      </p:sp>
      <p:sp>
        <p:nvSpPr>
          <p:cNvPr id="37906" name="Rectangle 18"/>
          <p:cNvSpPr>
            <a:spLocks noChangeArrowheads="1"/>
          </p:cNvSpPr>
          <p:nvPr/>
        </p:nvSpPr>
        <p:spPr bwMode="auto">
          <a:xfrm>
            <a:off x="20638" y="26988"/>
            <a:ext cx="3714750" cy="385762"/>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762000">
              <a:lnSpc>
                <a:spcPct val="90000"/>
              </a:lnSpc>
            </a:pPr>
            <a:r>
              <a:rPr lang="fr-FR" sz="1600" b="1">
                <a:latin typeface="Arial" charset="0"/>
              </a:rPr>
              <a:t>fabrication du document de travail</a:t>
            </a:r>
          </a:p>
        </p:txBody>
      </p:sp>
      <p:grpSp>
        <p:nvGrpSpPr>
          <p:cNvPr id="37907" name="Group 19"/>
          <p:cNvGrpSpPr>
            <a:grpSpLocks/>
          </p:cNvGrpSpPr>
          <p:nvPr/>
        </p:nvGrpSpPr>
        <p:grpSpPr bwMode="auto">
          <a:xfrm>
            <a:off x="14288" y="612775"/>
            <a:ext cx="8951912" cy="5230813"/>
            <a:chOff x="9" y="386"/>
            <a:chExt cx="5639" cy="3295"/>
          </a:xfrm>
        </p:grpSpPr>
        <p:sp>
          <p:nvSpPr>
            <p:cNvPr id="37908" name="Rectangle 20"/>
            <p:cNvSpPr>
              <a:spLocks noChangeArrowheads="1"/>
            </p:cNvSpPr>
            <p:nvPr/>
          </p:nvSpPr>
          <p:spPr bwMode="auto">
            <a:xfrm>
              <a:off x="4458" y="1336"/>
              <a:ext cx="1165" cy="22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909" name="Rectangle 21"/>
            <p:cNvSpPr>
              <a:spLocks noChangeArrowheads="1"/>
            </p:cNvSpPr>
            <p:nvPr/>
          </p:nvSpPr>
          <p:spPr bwMode="auto">
            <a:xfrm>
              <a:off x="4482" y="1331"/>
              <a:ext cx="1166" cy="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762000">
                <a:lnSpc>
                  <a:spcPct val="90000"/>
                </a:lnSpc>
              </a:pPr>
              <a:r>
                <a:rPr lang="fr-FR" sz="900" b="1">
                  <a:solidFill>
                    <a:srgbClr val="CC0000"/>
                  </a:solidFill>
                  <a:latin typeface="Arial" charset="0"/>
                </a:rPr>
                <a:t>Proposition de codification</a:t>
              </a:r>
            </a:p>
            <a:p>
              <a:pPr defTabSz="762000">
                <a:lnSpc>
                  <a:spcPct val="90000"/>
                </a:lnSpc>
              </a:pPr>
              <a:r>
                <a:rPr lang="fr-FR" sz="900" b="1">
                  <a:solidFill>
                    <a:srgbClr val="CC0000"/>
                  </a:solidFill>
                  <a:latin typeface="Arial" charset="0"/>
                </a:rPr>
                <a:t>Reprise du droit existant</a:t>
              </a:r>
            </a:p>
            <a:p>
              <a:pPr defTabSz="762000">
                <a:lnSpc>
                  <a:spcPct val="90000"/>
                </a:lnSpc>
              </a:pPr>
              <a:r>
                <a:rPr lang="fr-FR" sz="900" b="1">
                  <a:solidFill>
                    <a:srgbClr val="CC0000"/>
                  </a:solidFill>
                  <a:latin typeface="Arial" charset="0"/>
                </a:rPr>
                <a:t>Modification rédactionnelle</a:t>
              </a:r>
            </a:p>
            <a:p>
              <a:pPr defTabSz="762000">
                <a:lnSpc>
                  <a:spcPct val="90000"/>
                </a:lnSpc>
              </a:pPr>
              <a:r>
                <a:rPr lang="fr-FR" sz="900" b="1">
                  <a:solidFill>
                    <a:srgbClr val="CC0000"/>
                  </a:solidFill>
                  <a:latin typeface="Arial" charset="0"/>
                </a:rPr>
                <a:t>Article scindé</a:t>
              </a:r>
            </a:p>
            <a:p>
              <a:pPr defTabSz="762000">
                <a:lnSpc>
                  <a:spcPct val="90000"/>
                </a:lnSpc>
              </a:pPr>
              <a:endParaRPr lang="fr-FR" sz="900" b="1">
                <a:solidFill>
                  <a:srgbClr val="CC0000"/>
                </a:solidFill>
                <a:latin typeface="Arial" charset="0"/>
              </a:endParaRPr>
            </a:p>
            <a:p>
              <a:pPr defTabSz="762000">
                <a:lnSpc>
                  <a:spcPct val="90000"/>
                </a:lnSpc>
              </a:pPr>
              <a:endParaRPr lang="fr-FR" sz="900" b="1">
                <a:solidFill>
                  <a:srgbClr val="CC0000"/>
                </a:solidFill>
                <a:latin typeface="Arial" charset="0"/>
              </a:endParaRPr>
            </a:p>
            <a:p>
              <a:pPr defTabSz="762000">
                <a:lnSpc>
                  <a:spcPct val="90000"/>
                </a:lnSpc>
              </a:pPr>
              <a:r>
                <a:rPr lang="fr-FR" sz="900" b="1">
                  <a:solidFill>
                    <a:srgbClr val="CC0000"/>
                  </a:solidFill>
                  <a:latin typeface="Arial" charset="0"/>
                </a:rPr>
                <a:t>CSC  5 septembre 1992</a:t>
              </a:r>
            </a:p>
            <a:p>
              <a:pPr defTabSz="762000">
                <a:lnSpc>
                  <a:spcPct val="90000"/>
                </a:lnSpc>
              </a:pPr>
              <a:r>
                <a:rPr lang="fr-FR" sz="900">
                  <a:solidFill>
                    <a:srgbClr val="CC0000"/>
                  </a:solidFill>
                  <a:latin typeface="Arial" charset="0"/>
                </a:rPr>
                <a:t>*Article scindé à la demande de la CSC</a:t>
              </a:r>
            </a:p>
            <a:p>
              <a:pPr defTabSz="762000">
                <a:lnSpc>
                  <a:spcPct val="90000"/>
                </a:lnSpc>
              </a:pPr>
              <a:r>
                <a:rPr lang="fr-FR" sz="900" b="1">
                  <a:solidFill>
                    <a:srgbClr val="CC0000"/>
                  </a:solidFill>
                  <a:latin typeface="Arial" charset="0"/>
                </a:rPr>
                <a:t>*</a:t>
              </a:r>
              <a:r>
                <a:rPr lang="fr-FR" sz="900">
                  <a:solidFill>
                    <a:srgbClr val="CC0000"/>
                  </a:solidFill>
                  <a:latin typeface="Arial" charset="0"/>
                </a:rPr>
                <a:t> ajout de références à l'article L 2121-5 pour une meilleure lisibilité du texte</a:t>
              </a:r>
            </a:p>
            <a:p>
              <a:pPr defTabSz="762000">
                <a:lnSpc>
                  <a:spcPct val="90000"/>
                </a:lnSpc>
              </a:pPr>
              <a:endParaRPr lang="fr-FR" sz="900">
                <a:solidFill>
                  <a:srgbClr val="CC0000"/>
                </a:solidFill>
                <a:latin typeface="Arial" charset="0"/>
              </a:endParaRPr>
            </a:p>
            <a:p>
              <a:pPr defTabSz="762000">
                <a:lnSpc>
                  <a:spcPct val="90000"/>
                </a:lnSpc>
              </a:pPr>
              <a:r>
                <a:rPr lang="fr-FR" sz="900" b="1">
                  <a:solidFill>
                    <a:srgbClr val="CC0000"/>
                  </a:solidFill>
                  <a:latin typeface="Arial" charset="0"/>
                </a:rPr>
                <a:t>CE rapporteur 6 juin 1994</a:t>
              </a:r>
            </a:p>
            <a:p>
              <a:pPr defTabSz="762000">
                <a:lnSpc>
                  <a:spcPct val="90000"/>
                </a:lnSpc>
              </a:pPr>
              <a:r>
                <a:rPr lang="fr-FR" sz="900">
                  <a:solidFill>
                    <a:srgbClr val="CC0000"/>
                  </a:solidFill>
                  <a:latin typeface="Arial" charset="0"/>
                </a:rPr>
                <a:t>accord du rapporteur</a:t>
              </a:r>
              <a:endParaRPr lang="fr-FR" sz="900">
                <a:solidFill>
                  <a:schemeClr val="hlink"/>
                </a:solidFill>
                <a:latin typeface="Arial" charset="0"/>
              </a:endParaRPr>
            </a:p>
            <a:p>
              <a:pPr defTabSz="762000">
                <a:lnSpc>
                  <a:spcPct val="90000"/>
                </a:lnSpc>
              </a:pPr>
              <a:endParaRPr lang="fr-FR" sz="900" b="1">
                <a:solidFill>
                  <a:schemeClr val="hlink"/>
                </a:solidFill>
                <a:latin typeface="Arial" charset="0"/>
              </a:endParaRPr>
            </a:p>
            <a:p>
              <a:pPr defTabSz="762000" eaLnBrk="1" hangingPunct="1">
                <a:lnSpc>
                  <a:spcPct val="90000"/>
                </a:lnSpc>
              </a:pPr>
              <a:endParaRPr lang="fr-FR" sz="900" b="1">
                <a:solidFill>
                  <a:schemeClr val="hlink"/>
                </a:solidFill>
                <a:latin typeface="Arial" charset="0"/>
              </a:endParaRPr>
            </a:p>
          </p:txBody>
        </p:sp>
        <p:sp>
          <p:nvSpPr>
            <p:cNvPr id="37910" name="Rectangle 22"/>
            <p:cNvSpPr>
              <a:spLocks noChangeArrowheads="1"/>
            </p:cNvSpPr>
            <p:nvPr/>
          </p:nvSpPr>
          <p:spPr bwMode="auto">
            <a:xfrm>
              <a:off x="4823" y="989"/>
              <a:ext cx="229"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lnSpc>
                  <a:spcPct val="90000"/>
                </a:lnSpc>
              </a:pPr>
              <a:r>
                <a:rPr lang="fr-FR" b="1">
                  <a:solidFill>
                    <a:schemeClr val="hlink"/>
                  </a:solidFill>
                  <a:latin typeface="Arial" charset="0"/>
                </a:rPr>
                <a:t>5</a:t>
              </a:r>
            </a:p>
            <a:p>
              <a:pPr defTabSz="762000" eaLnBrk="1" hangingPunct="1">
                <a:lnSpc>
                  <a:spcPct val="90000"/>
                </a:lnSpc>
              </a:pPr>
              <a:endParaRPr lang="fr-FR" b="1">
                <a:solidFill>
                  <a:schemeClr val="hlink"/>
                </a:solidFill>
                <a:latin typeface="Arial" charset="0"/>
              </a:endParaRPr>
            </a:p>
          </p:txBody>
        </p:sp>
        <p:grpSp>
          <p:nvGrpSpPr>
            <p:cNvPr id="37911" name="Group 23"/>
            <p:cNvGrpSpPr>
              <a:grpSpLocks/>
            </p:cNvGrpSpPr>
            <p:nvPr/>
          </p:nvGrpSpPr>
          <p:grpSpPr bwMode="auto">
            <a:xfrm>
              <a:off x="9" y="386"/>
              <a:ext cx="4450" cy="3295"/>
              <a:chOff x="9" y="386"/>
              <a:chExt cx="4450" cy="3295"/>
            </a:xfrm>
          </p:grpSpPr>
          <p:sp>
            <p:nvSpPr>
              <p:cNvPr id="37912" name="Rectangle 24"/>
              <p:cNvSpPr>
                <a:spLocks noChangeArrowheads="1"/>
              </p:cNvSpPr>
              <p:nvPr/>
            </p:nvSpPr>
            <p:spPr bwMode="auto">
              <a:xfrm>
                <a:off x="3338" y="467"/>
                <a:ext cx="833"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lnSpc>
                    <a:spcPct val="90000"/>
                  </a:lnSpc>
                </a:pPr>
                <a:r>
                  <a:rPr lang="fr-FR" sz="1600" b="1">
                    <a:solidFill>
                      <a:srgbClr val="33BB36"/>
                    </a:solidFill>
                    <a:effectLst>
                      <a:outerShdw blurRad="38100" dist="38100" dir="2700000" algn="tl">
                        <a:srgbClr val="DDDDDD"/>
                      </a:outerShdw>
                    </a:effectLst>
                    <a:latin typeface="Arial" charset="0"/>
                  </a:rPr>
                  <a:t>codification</a:t>
                </a:r>
                <a:endParaRPr lang="fr-FR" sz="1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endParaRPr>
              </a:p>
            </p:txBody>
          </p:sp>
          <p:sp>
            <p:nvSpPr>
              <p:cNvPr id="37913" name="Rectangle 25"/>
              <p:cNvSpPr>
                <a:spLocks noChangeArrowheads="1"/>
              </p:cNvSpPr>
              <p:nvPr/>
            </p:nvSpPr>
            <p:spPr bwMode="auto">
              <a:xfrm>
                <a:off x="3344" y="658"/>
                <a:ext cx="84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lnSpc>
                    <a:spcPct val="90000"/>
                  </a:lnSpc>
                </a:pPr>
                <a:r>
                  <a:rPr lang="fr-FR" sz="1600" b="1">
                    <a:solidFill>
                      <a:srgbClr val="33BB36"/>
                    </a:solidFill>
                    <a:latin typeface="Arial" charset="0"/>
                  </a:rPr>
                  <a:t>projet de loi</a:t>
                </a:r>
                <a:endParaRPr lang="fr-FR" sz="1600" b="1">
                  <a:solidFill>
                    <a:schemeClr val="accent2"/>
                  </a:solidFill>
                  <a:latin typeface="Arial" charset="0"/>
                </a:endParaRPr>
              </a:p>
            </p:txBody>
          </p:sp>
          <p:sp>
            <p:nvSpPr>
              <p:cNvPr id="37914" name="Rectangle 26"/>
              <p:cNvSpPr>
                <a:spLocks noChangeArrowheads="1"/>
              </p:cNvSpPr>
              <p:nvPr/>
            </p:nvSpPr>
            <p:spPr bwMode="auto">
              <a:xfrm>
                <a:off x="3115" y="1336"/>
                <a:ext cx="1336" cy="2297"/>
              </a:xfrm>
              <a:prstGeom prst="rect">
                <a:avLst/>
              </a:prstGeom>
              <a:solidFill>
                <a:schemeClr val="bg1"/>
              </a:solidFill>
              <a:ln w="12700">
                <a:solidFill>
                  <a:schemeClr val="tx1"/>
                </a:solidFill>
                <a:miter lim="800000"/>
                <a:headEnd/>
                <a:tailEnd/>
              </a:ln>
              <a:effectLst>
                <a:outerShdw blurRad="63500" dist="107763" dir="2700000" algn="ctr" rotWithShape="0">
                  <a:schemeClr val="accent2">
                    <a:alpha val="74998"/>
                  </a:schemeClr>
                </a:outerShdw>
              </a:effectLst>
            </p:spPr>
            <p:txBody>
              <a:bodyPr wrap="none" anchor="ctr"/>
              <a:lstStyle/>
              <a:p>
                <a:endParaRPr lang="fr-FR"/>
              </a:p>
            </p:txBody>
          </p:sp>
          <p:sp>
            <p:nvSpPr>
              <p:cNvPr id="37915" name="Rectangle 27"/>
              <p:cNvSpPr>
                <a:spLocks noChangeArrowheads="1"/>
              </p:cNvSpPr>
              <p:nvPr/>
            </p:nvSpPr>
            <p:spPr bwMode="auto">
              <a:xfrm>
                <a:off x="3683" y="981"/>
                <a:ext cx="229"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lnSpc>
                    <a:spcPct val="90000"/>
                  </a:lnSpc>
                </a:pPr>
                <a:r>
                  <a:rPr lang="fr-FR" b="1">
                    <a:solidFill>
                      <a:schemeClr val="hlink"/>
                    </a:solidFill>
                    <a:latin typeface="Arial" charset="0"/>
                  </a:rPr>
                  <a:t>4</a:t>
                </a:r>
              </a:p>
              <a:p>
                <a:pPr defTabSz="762000" eaLnBrk="1" hangingPunct="1">
                  <a:lnSpc>
                    <a:spcPct val="90000"/>
                  </a:lnSpc>
                </a:pPr>
                <a:endParaRPr lang="fr-FR" b="1">
                  <a:solidFill>
                    <a:schemeClr val="hlink"/>
                  </a:solidFill>
                  <a:latin typeface="Arial" charset="0"/>
                </a:endParaRPr>
              </a:p>
            </p:txBody>
          </p:sp>
          <p:sp>
            <p:nvSpPr>
              <p:cNvPr id="37916" name="Rectangle 28"/>
              <p:cNvSpPr>
                <a:spLocks noChangeArrowheads="1"/>
              </p:cNvSpPr>
              <p:nvPr/>
            </p:nvSpPr>
            <p:spPr bwMode="auto">
              <a:xfrm>
                <a:off x="3129" y="1761"/>
                <a:ext cx="1330" cy="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3025" tIns="36512" rIns="73025" bIns="36512">
                <a:spAutoFit/>
              </a:bodyPr>
              <a:lstStyle/>
              <a:p>
                <a:pPr algn="just" defTabSz="487363"/>
                <a:r>
                  <a:rPr lang="fr-FR" sz="1000">
                    <a:solidFill>
                      <a:srgbClr val="33BB36"/>
                    </a:solidFill>
                  </a:rPr>
                  <a:t>L'élection du maire et des adjoints peut être arguée de nullité dans les conditions, formes et délais prescrits, </a:t>
                </a:r>
                <a:r>
                  <a:rPr lang="fr-FR" sz="1000" b="1" i="1">
                    <a:solidFill>
                      <a:srgbClr val="33BB36"/>
                    </a:solidFill>
                  </a:rPr>
                  <a:t>à l'article L 2121-5</a:t>
                </a:r>
                <a:r>
                  <a:rPr lang="fr-FR" sz="1000" b="1">
                    <a:solidFill>
                      <a:srgbClr val="33BB36"/>
                    </a:solidFill>
                  </a:rPr>
                  <a:t> </a:t>
                </a:r>
                <a:r>
                  <a:rPr lang="fr-FR" sz="1000">
                    <a:solidFill>
                      <a:srgbClr val="33BB36"/>
                    </a:solidFill>
                  </a:rPr>
                  <a:t>pour les réclamations contre les élections du conseil municipal.</a:t>
                </a:r>
                <a:r>
                  <a:rPr lang="fr-FR" sz="1000">
                    <a:solidFill>
                      <a:schemeClr val="accent2"/>
                    </a:solidFill>
                  </a:rPr>
                  <a:t> </a:t>
                </a:r>
                <a:endParaRPr lang="fr-FR" sz="800">
                  <a:solidFill>
                    <a:schemeClr val="accent2"/>
                  </a:solidFill>
                </a:endParaRPr>
              </a:p>
              <a:p>
                <a:pPr algn="just" defTabSz="487363"/>
                <a:endParaRPr lang="fr-FR" sz="800">
                  <a:solidFill>
                    <a:schemeClr val="accent2"/>
                  </a:solidFill>
                </a:endParaRPr>
              </a:p>
              <a:p>
                <a:pPr algn="just" defTabSz="487363"/>
                <a:r>
                  <a:rPr lang="fr-FR" sz="800">
                    <a:solidFill>
                      <a:schemeClr val="accent2"/>
                    </a:solidFill>
                  </a:rPr>
                  <a:t>   </a:t>
                </a:r>
              </a:p>
            </p:txBody>
          </p:sp>
          <p:sp>
            <p:nvSpPr>
              <p:cNvPr id="37917" name="Rectangle 29"/>
              <p:cNvSpPr>
                <a:spLocks noChangeArrowheads="1"/>
              </p:cNvSpPr>
              <p:nvPr/>
            </p:nvSpPr>
            <p:spPr bwMode="auto">
              <a:xfrm>
                <a:off x="3410" y="1492"/>
                <a:ext cx="69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r>
                  <a:rPr lang="fr-FR" sz="1000">
                    <a:solidFill>
                      <a:srgbClr val="33BB36"/>
                    </a:solidFill>
                  </a:rPr>
                  <a:t>Article </a:t>
                </a:r>
                <a:r>
                  <a:rPr lang="fr-FR" sz="1000" b="1">
                    <a:solidFill>
                      <a:srgbClr val="33BB36"/>
                    </a:solidFill>
                  </a:rPr>
                  <a:t>L 2122-13</a:t>
                </a:r>
                <a:endParaRPr lang="fr-FR" sz="1000" b="1">
                  <a:solidFill>
                    <a:schemeClr val="accent2"/>
                  </a:solidFill>
                </a:endParaRPr>
              </a:p>
            </p:txBody>
          </p:sp>
          <p:sp>
            <p:nvSpPr>
              <p:cNvPr id="37918" name="Line 30"/>
              <p:cNvSpPr>
                <a:spLocks noChangeShapeType="1"/>
              </p:cNvSpPr>
              <p:nvPr/>
            </p:nvSpPr>
            <p:spPr bwMode="auto">
              <a:xfrm>
                <a:off x="3481" y="850"/>
                <a:ext cx="3" cy="472"/>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37919" name="Group 31"/>
              <p:cNvGrpSpPr>
                <a:grpSpLocks/>
              </p:cNvGrpSpPr>
              <p:nvPr/>
            </p:nvGrpSpPr>
            <p:grpSpPr bwMode="auto">
              <a:xfrm>
                <a:off x="9" y="386"/>
                <a:ext cx="3102" cy="3295"/>
                <a:chOff x="9" y="386"/>
                <a:chExt cx="3102" cy="3295"/>
              </a:xfrm>
            </p:grpSpPr>
            <p:sp>
              <p:nvSpPr>
                <p:cNvPr id="37920" name="Rectangle 32"/>
                <p:cNvSpPr>
                  <a:spLocks noChangeArrowheads="1"/>
                </p:cNvSpPr>
                <p:nvPr/>
              </p:nvSpPr>
              <p:spPr bwMode="auto">
                <a:xfrm>
                  <a:off x="482" y="386"/>
                  <a:ext cx="1446"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lnSpc>
                      <a:spcPct val="90000"/>
                    </a:lnSpc>
                  </a:pPr>
                  <a:r>
                    <a:rPr lang="fr-FR" sz="1600" b="1">
                      <a:solidFill>
                        <a:srgbClr val="00279F"/>
                      </a:solidFill>
                      <a:latin typeface="Arial" charset="0"/>
                    </a:rPr>
                    <a:t>références du texte et</a:t>
                  </a:r>
                </a:p>
                <a:p>
                  <a:pPr algn="ctr" defTabSz="762000">
                    <a:lnSpc>
                      <a:spcPct val="90000"/>
                    </a:lnSpc>
                  </a:pPr>
                  <a:r>
                    <a:rPr lang="fr-FR" sz="1600" b="1">
                      <a:solidFill>
                        <a:srgbClr val="00279F"/>
                      </a:solidFill>
                      <a:latin typeface="Arial" charset="0"/>
                    </a:rPr>
                    <a:t>historique</a:t>
                  </a:r>
                </a:p>
              </p:txBody>
            </p:sp>
            <p:sp>
              <p:nvSpPr>
                <p:cNvPr id="37921" name="Line 33"/>
                <p:cNvSpPr>
                  <a:spLocks noChangeShapeType="1"/>
                </p:cNvSpPr>
                <p:nvPr/>
              </p:nvSpPr>
              <p:spPr bwMode="auto">
                <a:xfrm flipH="1">
                  <a:off x="1146" y="808"/>
                  <a:ext cx="10" cy="526"/>
                </a:xfrm>
                <a:prstGeom prst="line">
                  <a:avLst/>
                </a:prstGeom>
                <a:noFill/>
                <a:ln w="127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922" name="Rectangle 34"/>
                <p:cNvSpPr>
                  <a:spLocks noChangeArrowheads="1"/>
                </p:cNvSpPr>
                <p:nvPr/>
              </p:nvSpPr>
              <p:spPr bwMode="auto">
                <a:xfrm>
                  <a:off x="1837" y="658"/>
                  <a:ext cx="955"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lnSpc>
                      <a:spcPct val="90000"/>
                    </a:lnSpc>
                  </a:pPr>
                  <a:r>
                    <a:rPr lang="fr-FR" sz="1600" b="1">
                      <a:solidFill>
                        <a:srgbClr val="00279F"/>
                      </a:solidFill>
                      <a:latin typeface="Arial" charset="0"/>
                    </a:rPr>
                    <a:t>source : texte</a:t>
                  </a:r>
                </a:p>
              </p:txBody>
            </p:sp>
            <p:sp>
              <p:nvSpPr>
                <p:cNvPr id="37923" name="Line 35"/>
                <p:cNvSpPr>
                  <a:spLocks noChangeShapeType="1"/>
                </p:cNvSpPr>
                <p:nvPr/>
              </p:nvSpPr>
              <p:spPr bwMode="auto">
                <a:xfrm>
                  <a:off x="2293" y="862"/>
                  <a:ext cx="3" cy="472"/>
                </a:xfrm>
                <a:prstGeom prst="line">
                  <a:avLst/>
                </a:prstGeom>
                <a:noFill/>
                <a:ln w="127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924" name="Rectangle 36"/>
                <p:cNvSpPr>
                  <a:spLocks noChangeArrowheads="1"/>
                </p:cNvSpPr>
                <p:nvPr/>
              </p:nvSpPr>
              <p:spPr bwMode="auto">
                <a:xfrm>
                  <a:off x="1787" y="1337"/>
                  <a:ext cx="1324" cy="229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925" name="Rectangle 37"/>
                <p:cNvSpPr>
                  <a:spLocks noChangeArrowheads="1"/>
                </p:cNvSpPr>
                <p:nvPr/>
              </p:nvSpPr>
              <p:spPr bwMode="auto">
                <a:xfrm>
                  <a:off x="2394" y="981"/>
                  <a:ext cx="229"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lnSpc>
                      <a:spcPct val="90000"/>
                    </a:lnSpc>
                  </a:pPr>
                  <a:r>
                    <a:rPr lang="fr-FR" b="1">
                      <a:solidFill>
                        <a:schemeClr val="hlink"/>
                      </a:solidFill>
                      <a:latin typeface="Arial" charset="0"/>
                    </a:rPr>
                    <a:t>3</a:t>
                  </a:r>
                </a:p>
                <a:p>
                  <a:pPr defTabSz="762000" eaLnBrk="1" hangingPunct="1">
                    <a:lnSpc>
                      <a:spcPct val="90000"/>
                    </a:lnSpc>
                  </a:pPr>
                  <a:endParaRPr lang="fr-FR" b="1">
                    <a:solidFill>
                      <a:schemeClr val="hlink"/>
                    </a:solidFill>
                    <a:latin typeface="Arial" charset="0"/>
                  </a:endParaRPr>
                </a:p>
              </p:txBody>
            </p:sp>
            <p:sp>
              <p:nvSpPr>
                <p:cNvPr id="37926" name="Rectangle 38"/>
                <p:cNvSpPr>
                  <a:spLocks noChangeArrowheads="1"/>
                </p:cNvSpPr>
                <p:nvPr/>
              </p:nvSpPr>
              <p:spPr bwMode="auto">
                <a:xfrm>
                  <a:off x="1773" y="1317"/>
                  <a:ext cx="1330" cy="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3025" tIns="36512" rIns="73025" bIns="36512">
                  <a:spAutoFit/>
                </a:bodyPr>
                <a:lstStyle/>
                <a:p>
                  <a:pPr algn="just" defTabSz="487363"/>
                  <a:r>
                    <a:rPr lang="fr-FR" sz="800">
                      <a:solidFill>
                        <a:srgbClr val="00279F"/>
                      </a:solidFill>
                    </a:rPr>
                    <a:t>L'élection du maire et des adjoints peut être arguée de nullité dans les conditions, formes et délais prescrits pour les réclamations contre les élections du conseil municipal. </a:t>
                  </a:r>
                </a:p>
                <a:p>
                  <a:pPr algn="just" defTabSz="487363"/>
                  <a:endParaRPr lang="fr-FR" sz="800">
                    <a:solidFill>
                      <a:srgbClr val="00279F"/>
                    </a:solidFill>
                  </a:endParaRPr>
                </a:p>
                <a:p>
                  <a:pPr algn="just" defTabSz="487363"/>
                  <a:r>
                    <a:rPr lang="fr-FR" sz="800">
                      <a:solidFill>
                        <a:srgbClr val="00279F"/>
                      </a:solidFill>
                    </a:rPr>
                    <a:t>   Lorsque l'élection est annulée ou que, pour toute autre cause, le maire ou les adjoints ont cessé leurs fonctions, le conseil, s'il est au complet, est convoqué pour procéder au remplacement dans le délai de quinzaine. </a:t>
                  </a:r>
                </a:p>
                <a:p>
                  <a:pPr algn="just" defTabSz="487363"/>
                  <a:endParaRPr lang="fr-FR" sz="800">
                    <a:solidFill>
                      <a:srgbClr val="00279F"/>
                    </a:solidFill>
                  </a:endParaRPr>
                </a:p>
                <a:p>
                  <a:pPr algn="just" defTabSz="487363"/>
                  <a:r>
                    <a:rPr lang="fr-FR" sz="800">
                      <a:solidFill>
                        <a:srgbClr val="00279F"/>
                      </a:solidFill>
                    </a:rPr>
                    <a:t>   S'il y a lieu de compléter le conseil, il est procédé aux élections complémentaires dans la quinzaine de la vacance et le nouveau maire est élu dans la quinzaine qui suit. Si, après les élections complémentaires, de nouvelles vacances se produisent, l'article L. 122-5 est applicable.</a:t>
                  </a:r>
                </a:p>
                <a:p>
                  <a:pPr algn="just" defTabSz="487363"/>
                  <a:r>
                    <a:rPr lang="fr-FR" sz="800">
                      <a:solidFill>
                        <a:srgbClr val="00279F"/>
                      </a:solidFill>
                    </a:rPr>
                    <a:t> </a:t>
                  </a:r>
                </a:p>
                <a:p>
                  <a:pPr algn="just" defTabSz="487363"/>
                  <a:r>
                    <a:rPr lang="fr-FR" sz="800">
                      <a:solidFill>
                        <a:srgbClr val="00279F"/>
                      </a:solidFill>
                    </a:rPr>
                    <a:t>   Dans les communes de 3 500 habitants et plus, le mandat du maire et des adjoints prend fin de plein droit lorsque la juridiction administrative, par une décision devenue définitive, a rectifié les résultats de l'élection des conseillers municipaux de telle sorte que la majorité des sièges a été attribuée à une liste autre que celle qui avait bénéficié de cette attribution lors de la proclamation des résultats à l'issue du scrutin. </a:t>
                  </a:r>
                </a:p>
                <a:p>
                  <a:pPr algn="just" defTabSz="487363" eaLnBrk="1" hangingPunct="1"/>
                  <a:endParaRPr lang="fr-FR" sz="800">
                    <a:solidFill>
                      <a:srgbClr val="00279F"/>
                    </a:solidFill>
                  </a:endParaRPr>
                </a:p>
              </p:txBody>
            </p:sp>
            <p:grpSp>
              <p:nvGrpSpPr>
                <p:cNvPr id="37927" name="Group 39"/>
                <p:cNvGrpSpPr>
                  <a:grpSpLocks/>
                </p:cNvGrpSpPr>
                <p:nvPr/>
              </p:nvGrpSpPr>
              <p:grpSpPr bwMode="auto">
                <a:xfrm>
                  <a:off x="9" y="979"/>
                  <a:ext cx="1788" cy="2663"/>
                  <a:chOff x="9" y="979"/>
                  <a:chExt cx="1788" cy="2663"/>
                </a:xfrm>
              </p:grpSpPr>
              <p:sp>
                <p:nvSpPr>
                  <p:cNvPr id="37928" name="Rectangle 40"/>
                  <p:cNvSpPr>
                    <a:spLocks noChangeArrowheads="1"/>
                  </p:cNvSpPr>
                  <p:nvPr/>
                </p:nvSpPr>
                <p:spPr bwMode="auto">
                  <a:xfrm>
                    <a:off x="551" y="1337"/>
                    <a:ext cx="1234" cy="230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929" name="Rectangle 41"/>
                  <p:cNvSpPr>
                    <a:spLocks noChangeArrowheads="1"/>
                  </p:cNvSpPr>
                  <p:nvPr/>
                </p:nvSpPr>
                <p:spPr bwMode="auto">
                  <a:xfrm>
                    <a:off x="531" y="1371"/>
                    <a:ext cx="1266" cy="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762000">
                      <a:lnSpc>
                        <a:spcPct val="90000"/>
                      </a:lnSpc>
                    </a:pPr>
                    <a:r>
                      <a:rPr lang="fr-FR" sz="900" b="1" i="1">
                        <a:solidFill>
                          <a:srgbClr val="FC0116"/>
                        </a:solidFill>
                        <a:latin typeface="Arial" charset="0"/>
                      </a:rPr>
                      <a:t>Article L 122-7 du CC</a:t>
                    </a:r>
                  </a:p>
                  <a:p>
                    <a:pPr defTabSz="762000">
                      <a:lnSpc>
                        <a:spcPct val="90000"/>
                      </a:lnSpc>
                    </a:pPr>
                    <a:endParaRPr lang="fr-FR" sz="900">
                      <a:latin typeface="Arial" charset="0"/>
                    </a:endParaRPr>
                  </a:p>
                  <a:p>
                    <a:pPr defTabSz="762000">
                      <a:lnSpc>
                        <a:spcPct val="90000"/>
                      </a:lnSpc>
                    </a:pPr>
                    <a:r>
                      <a:rPr lang="fr-FR" sz="900">
                        <a:solidFill>
                          <a:srgbClr val="00279F"/>
                        </a:solidFill>
                        <a:latin typeface="Arial" charset="0"/>
                      </a:rPr>
                      <a:t>Loi du 5 avril 1884</a:t>
                    </a:r>
                    <a:endParaRPr lang="fr-FR" sz="900">
                      <a:latin typeface="Arial" charset="0"/>
                    </a:endParaRPr>
                  </a:p>
                  <a:p>
                    <a:pPr defTabSz="762000">
                      <a:lnSpc>
                        <a:spcPct val="90000"/>
                      </a:lnSpc>
                    </a:pPr>
                    <a:r>
                      <a:rPr lang="fr-FR" sz="900">
                        <a:solidFill>
                          <a:srgbClr val="FC0116"/>
                        </a:solidFill>
                        <a:latin typeface="Arial" charset="0"/>
                      </a:rPr>
                      <a:t>article  79</a:t>
                    </a:r>
                    <a:endParaRPr lang="fr-FR" sz="900">
                      <a:latin typeface="Arial" charset="0"/>
                    </a:endParaRPr>
                  </a:p>
                  <a:p>
                    <a:pPr defTabSz="762000">
                      <a:lnSpc>
                        <a:spcPct val="90000"/>
                      </a:lnSpc>
                    </a:pPr>
                    <a:endParaRPr lang="fr-FR" sz="900">
                      <a:latin typeface="Arial" charset="0"/>
                    </a:endParaRPr>
                  </a:p>
                  <a:p>
                    <a:pPr defTabSz="762000">
                      <a:lnSpc>
                        <a:spcPct val="90000"/>
                      </a:lnSpc>
                    </a:pPr>
                    <a:endParaRPr lang="fr-FR" sz="900">
                      <a:latin typeface="Arial" charset="0"/>
                    </a:endParaRPr>
                  </a:p>
                  <a:p>
                    <a:pPr defTabSz="762000">
                      <a:lnSpc>
                        <a:spcPct val="90000"/>
                      </a:lnSpc>
                    </a:pPr>
                    <a:r>
                      <a:rPr lang="fr-FR" sz="900">
                        <a:solidFill>
                          <a:srgbClr val="712000"/>
                        </a:solidFill>
                        <a:latin typeface="Arial" charset="0"/>
                      </a:rPr>
                      <a:t>C.A.C.</a:t>
                    </a:r>
                  </a:p>
                  <a:p>
                    <a:pPr defTabSz="762000">
                      <a:lnSpc>
                        <a:spcPct val="90000"/>
                      </a:lnSpc>
                    </a:pPr>
                    <a:r>
                      <a:rPr lang="fr-FR" sz="900">
                        <a:solidFill>
                          <a:srgbClr val="712000"/>
                        </a:solidFill>
                        <a:latin typeface="Arial" charset="0"/>
                      </a:rPr>
                      <a:t>art 61</a:t>
                    </a:r>
                  </a:p>
                  <a:p>
                    <a:pPr defTabSz="762000">
                      <a:lnSpc>
                        <a:spcPct val="90000"/>
                      </a:lnSpc>
                    </a:pPr>
                    <a:endParaRPr lang="fr-FR" sz="900">
                      <a:solidFill>
                        <a:srgbClr val="712000"/>
                      </a:solidFill>
                      <a:latin typeface="Arial" charset="0"/>
                    </a:endParaRPr>
                  </a:p>
                  <a:p>
                    <a:pPr defTabSz="762000">
                      <a:lnSpc>
                        <a:spcPct val="90000"/>
                      </a:lnSpc>
                    </a:pPr>
                    <a:r>
                      <a:rPr lang="fr-FR" sz="900">
                        <a:solidFill>
                          <a:srgbClr val="712000"/>
                        </a:solidFill>
                        <a:latin typeface="Arial" charset="0"/>
                      </a:rPr>
                      <a:t>Décret n°77-90 du 27 janvier 1977</a:t>
                    </a:r>
                  </a:p>
                  <a:p>
                    <a:pPr defTabSz="762000">
                      <a:lnSpc>
                        <a:spcPct val="90000"/>
                      </a:lnSpc>
                    </a:pPr>
                    <a:endParaRPr lang="fr-FR" sz="900">
                      <a:solidFill>
                        <a:srgbClr val="712000"/>
                      </a:solidFill>
                      <a:latin typeface="Arial" charset="0"/>
                    </a:endParaRPr>
                  </a:p>
                  <a:p>
                    <a:pPr defTabSz="762000">
                      <a:lnSpc>
                        <a:spcPct val="90000"/>
                      </a:lnSpc>
                    </a:pPr>
                    <a:endParaRPr lang="fr-FR" sz="900">
                      <a:solidFill>
                        <a:srgbClr val="712000"/>
                      </a:solidFill>
                      <a:latin typeface="Arial" charset="0"/>
                    </a:endParaRPr>
                  </a:p>
                  <a:p>
                    <a:pPr defTabSz="762000">
                      <a:lnSpc>
                        <a:spcPct val="90000"/>
                      </a:lnSpc>
                    </a:pPr>
                    <a:endParaRPr lang="fr-FR" sz="900">
                      <a:solidFill>
                        <a:srgbClr val="712000"/>
                      </a:solidFill>
                      <a:latin typeface="Arial" charset="0"/>
                    </a:endParaRPr>
                  </a:p>
                  <a:p>
                    <a:pPr defTabSz="762000">
                      <a:lnSpc>
                        <a:spcPct val="90000"/>
                      </a:lnSpc>
                    </a:pPr>
                    <a:r>
                      <a:rPr lang="fr-FR" sz="900">
                        <a:solidFill>
                          <a:srgbClr val="712000"/>
                        </a:solidFill>
                        <a:latin typeface="Arial" charset="0"/>
                      </a:rPr>
                      <a:t>modifié par :</a:t>
                    </a:r>
                  </a:p>
                  <a:p>
                    <a:pPr defTabSz="762000">
                      <a:lnSpc>
                        <a:spcPct val="90000"/>
                      </a:lnSpc>
                    </a:pPr>
                    <a:r>
                      <a:rPr lang="fr-FR" sz="900">
                        <a:solidFill>
                          <a:srgbClr val="712000"/>
                        </a:solidFill>
                        <a:latin typeface="Arial" charset="0"/>
                      </a:rPr>
                      <a:t>Loi  n°88-1262 du 30 décembre 1988</a:t>
                    </a:r>
                  </a:p>
                  <a:p>
                    <a:pPr defTabSz="762000">
                      <a:lnSpc>
                        <a:spcPct val="90000"/>
                      </a:lnSpc>
                    </a:pPr>
                    <a:r>
                      <a:rPr lang="fr-FR" sz="900">
                        <a:solidFill>
                          <a:srgbClr val="712000"/>
                        </a:solidFill>
                        <a:latin typeface="Arial" charset="0"/>
                      </a:rPr>
                      <a:t>art 34</a:t>
                    </a:r>
                  </a:p>
                  <a:p>
                    <a:pPr defTabSz="762000" eaLnBrk="1" hangingPunct="1">
                      <a:lnSpc>
                        <a:spcPct val="90000"/>
                      </a:lnSpc>
                    </a:pPr>
                    <a:endParaRPr lang="fr-FR" sz="900">
                      <a:solidFill>
                        <a:srgbClr val="712000"/>
                      </a:solidFill>
                      <a:latin typeface="Arial" charset="0"/>
                    </a:endParaRPr>
                  </a:p>
                </p:txBody>
              </p:sp>
              <p:sp>
                <p:nvSpPr>
                  <p:cNvPr id="37930" name="Rectangle 42"/>
                  <p:cNvSpPr>
                    <a:spLocks noChangeArrowheads="1"/>
                  </p:cNvSpPr>
                  <p:nvPr/>
                </p:nvSpPr>
                <p:spPr bwMode="auto">
                  <a:xfrm>
                    <a:off x="1254" y="993"/>
                    <a:ext cx="229"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lnSpc>
                        <a:spcPct val="90000"/>
                      </a:lnSpc>
                    </a:pPr>
                    <a:r>
                      <a:rPr lang="fr-FR" b="1">
                        <a:solidFill>
                          <a:schemeClr val="hlink"/>
                        </a:solidFill>
                        <a:latin typeface="Arial" charset="0"/>
                      </a:rPr>
                      <a:t>2</a:t>
                    </a:r>
                  </a:p>
                  <a:p>
                    <a:pPr defTabSz="762000" eaLnBrk="1" hangingPunct="1">
                      <a:lnSpc>
                        <a:spcPct val="90000"/>
                      </a:lnSpc>
                    </a:pPr>
                    <a:endParaRPr lang="fr-FR" b="1">
                      <a:solidFill>
                        <a:schemeClr val="hlink"/>
                      </a:solidFill>
                      <a:latin typeface="Arial" charset="0"/>
                    </a:endParaRPr>
                  </a:p>
                </p:txBody>
              </p:sp>
              <p:sp>
                <p:nvSpPr>
                  <p:cNvPr id="37931" name="Rectangle 43"/>
                  <p:cNvSpPr>
                    <a:spLocks noChangeArrowheads="1"/>
                  </p:cNvSpPr>
                  <p:nvPr/>
                </p:nvSpPr>
                <p:spPr bwMode="auto">
                  <a:xfrm>
                    <a:off x="88" y="1661"/>
                    <a:ext cx="588"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9850" tIns="34925" rIns="69850" bIns="34925">
                    <a:spAutoFit/>
                  </a:bodyPr>
                  <a:lstStyle/>
                  <a:p>
                    <a:pPr defTabSz="428625">
                      <a:lnSpc>
                        <a:spcPct val="90000"/>
                      </a:lnSpc>
                    </a:pPr>
                    <a:r>
                      <a:rPr lang="fr-FR" sz="600">
                        <a:solidFill>
                          <a:srgbClr val="F39FD1"/>
                        </a:solidFill>
                      </a:rPr>
                      <a:t>Art. L 122-7 du CC</a:t>
                    </a:r>
                  </a:p>
                </p:txBody>
              </p:sp>
              <p:grpSp>
                <p:nvGrpSpPr>
                  <p:cNvPr id="37932" name="Group 44"/>
                  <p:cNvGrpSpPr>
                    <a:grpSpLocks/>
                  </p:cNvGrpSpPr>
                  <p:nvPr/>
                </p:nvGrpSpPr>
                <p:grpSpPr bwMode="auto">
                  <a:xfrm>
                    <a:off x="9" y="979"/>
                    <a:ext cx="630" cy="2662"/>
                    <a:chOff x="9" y="979"/>
                    <a:chExt cx="630" cy="2662"/>
                  </a:xfrm>
                </p:grpSpPr>
                <p:sp>
                  <p:nvSpPr>
                    <p:cNvPr id="37933" name="Rectangle 45"/>
                    <p:cNvSpPr>
                      <a:spLocks noChangeArrowheads="1"/>
                    </p:cNvSpPr>
                    <p:nvPr/>
                  </p:nvSpPr>
                  <p:spPr bwMode="auto">
                    <a:xfrm>
                      <a:off x="64" y="1336"/>
                      <a:ext cx="471" cy="2305"/>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934" name="Rectangle 46"/>
                    <p:cNvSpPr>
                      <a:spLocks noChangeArrowheads="1"/>
                    </p:cNvSpPr>
                    <p:nvPr/>
                  </p:nvSpPr>
                  <p:spPr bwMode="auto">
                    <a:xfrm>
                      <a:off x="55" y="1729"/>
                      <a:ext cx="526"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762000"/>
                      <a:r>
                        <a:rPr lang="fr-FR" sz="800">
                          <a:solidFill>
                            <a:srgbClr val="037C03"/>
                          </a:solidFill>
                        </a:rPr>
                        <a:t>Art. L 2122-13</a:t>
                      </a:r>
                    </a:p>
                  </p:txBody>
                </p:sp>
                <p:sp>
                  <p:nvSpPr>
                    <p:cNvPr id="37935" name="Rectangle 47"/>
                    <p:cNvSpPr>
                      <a:spLocks noChangeArrowheads="1"/>
                    </p:cNvSpPr>
                    <p:nvPr/>
                  </p:nvSpPr>
                  <p:spPr bwMode="auto">
                    <a:xfrm>
                      <a:off x="9" y="1887"/>
                      <a:ext cx="576"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defTabSz="762000">
                        <a:lnSpc>
                          <a:spcPct val="90000"/>
                        </a:lnSpc>
                      </a:pPr>
                      <a:r>
                        <a:rPr lang="fr-FR" sz="700" b="1">
                          <a:solidFill>
                            <a:srgbClr val="6E0043"/>
                          </a:solidFill>
                        </a:rPr>
                        <a:t>Art L 122-7 du CC</a:t>
                      </a:r>
                    </a:p>
                  </p:txBody>
                </p:sp>
                <p:sp>
                  <p:nvSpPr>
                    <p:cNvPr id="37936" name="Rectangle 48"/>
                    <p:cNvSpPr>
                      <a:spLocks noChangeArrowheads="1"/>
                    </p:cNvSpPr>
                    <p:nvPr/>
                  </p:nvSpPr>
                  <p:spPr bwMode="auto">
                    <a:xfrm>
                      <a:off x="35" y="2894"/>
                      <a:ext cx="58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762000">
                        <a:lnSpc>
                          <a:spcPct val="90000"/>
                        </a:lnSpc>
                      </a:pPr>
                      <a:r>
                        <a:rPr lang="fr-FR" sz="1000">
                          <a:latin typeface="Arial" charset="0"/>
                        </a:rPr>
                        <a:t>{</a:t>
                      </a:r>
                      <a:r>
                        <a:rPr lang="fr-FR" sz="800">
                          <a:latin typeface="Arial" charset="0"/>
                        </a:rPr>
                        <a:t>Loi du 5 avril 1884:art.79</a:t>
                      </a:r>
                      <a:r>
                        <a:rPr lang="fr-FR" sz="1000">
                          <a:latin typeface="Arial" charset="0"/>
                        </a:rPr>
                        <a:t>}</a:t>
                      </a:r>
                    </a:p>
                  </p:txBody>
                </p:sp>
                <p:sp>
                  <p:nvSpPr>
                    <p:cNvPr id="37937" name="Rectangle 49"/>
                    <p:cNvSpPr>
                      <a:spLocks noChangeArrowheads="1"/>
                    </p:cNvSpPr>
                    <p:nvPr/>
                  </p:nvSpPr>
                  <p:spPr bwMode="auto">
                    <a:xfrm>
                      <a:off x="261" y="979"/>
                      <a:ext cx="229"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lnSpc>
                          <a:spcPct val="90000"/>
                        </a:lnSpc>
                      </a:pPr>
                      <a:r>
                        <a:rPr lang="fr-FR" b="1">
                          <a:solidFill>
                            <a:schemeClr val="hlink"/>
                          </a:solidFill>
                          <a:latin typeface="Arial" charset="0"/>
                        </a:rPr>
                        <a:t>1</a:t>
                      </a:r>
                    </a:p>
                    <a:p>
                      <a:pPr defTabSz="762000" eaLnBrk="1" hangingPunct="1">
                        <a:lnSpc>
                          <a:spcPct val="90000"/>
                        </a:lnSpc>
                      </a:pPr>
                      <a:endParaRPr lang="fr-FR" b="1">
                        <a:solidFill>
                          <a:schemeClr val="hlink"/>
                        </a:solidFill>
                        <a:latin typeface="Arial" charset="0"/>
                      </a:endParaRPr>
                    </a:p>
                  </p:txBody>
                </p:sp>
                <p:sp>
                  <p:nvSpPr>
                    <p:cNvPr id="37938" name="Rectangle 50"/>
                    <p:cNvSpPr>
                      <a:spLocks noChangeArrowheads="1"/>
                    </p:cNvSpPr>
                    <p:nvPr/>
                  </p:nvSpPr>
                  <p:spPr bwMode="auto">
                    <a:xfrm>
                      <a:off x="105" y="3237"/>
                      <a:ext cx="402"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762000">
                        <a:spcBef>
                          <a:spcPct val="50000"/>
                        </a:spcBef>
                      </a:pPr>
                      <a:r>
                        <a:rPr lang="fr-FR" sz="800"/>
                        <a:t>12/03/92</a:t>
                      </a:r>
                    </a:p>
                  </p:txBody>
                </p:sp>
                <p:sp>
                  <p:nvSpPr>
                    <p:cNvPr id="37939" name="Rectangle 51"/>
                    <p:cNvSpPr>
                      <a:spLocks noChangeArrowheads="1"/>
                    </p:cNvSpPr>
                    <p:nvPr/>
                  </p:nvSpPr>
                  <p:spPr bwMode="auto">
                    <a:xfrm>
                      <a:off x="21" y="1323"/>
                      <a:ext cx="618"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762000">
                        <a:spcBef>
                          <a:spcPct val="50000"/>
                        </a:spcBef>
                      </a:pPr>
                      <a:r>
                        <a:rPr lang="fr-FR" sz="600"/>
                        <a:t>NO:MC122L07AAAB</a:t>
                      </a:r>
                    </a:p>
                  </p:txBody>
                </p:sp>
              </p:grpSp>
            </p:grpSp>
          </p:grpSp>
        </p:grpSp>
        <p:sp>
          <p:nvSpPr>
            <p:cNvPr id="37940" name="Rectangle 52"/>
            <p:cNvSpPr>
              <a:spLocks noChangeArrowheads="1"/>
            </p:cNvSpPr>
            <p:nvPr/>
          </p:nvSpPr>
          <p:spPr bwMode="auto">
            <a:xfrm>
              <a:off x="11" y="770"/>
              <a:ext cx="625"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spcBef>
                  <a:spcPct val="50000"/>
                </a:spcBef>
              </a:pPr>
              <a:r>
                <a:rPr lang="fr-FR" sz="1200"/>
                <a:t>Informatique</a:t>
              </a:r>
            </a:p>
          </p:txBody>
        </p:sp>
      </p:grpSp>
    </p:spTree>
    <p:extLst>
      <p:ext uri="{BB962C8B-B14F-4D97-AF65-F5344CB8AC3E}">
        <p14:creationId xmlns:p14="http://schemas.microsoft.com/office/powerpoint/2010/main" val="78507462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0"/>
            <a:ext cx="7924800" cy="685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l"/>
            <a:r>
              <a:rPr lang="fr-FR" sz="2800" b="1" i="1"/>
              <a:t>le projet de code avec les liens hypertextes</a:t>
            </a:r>
          </a:p>
        </p:txBody>
      </p:sp>
      <p:sp>
        <p:nvSpPr>
          <p:cNvPr id="43011" name="Rectangle 3"/>
          <p:cNvSpPr>
            <a:spLocks noGrp="1" noChangeArrowheads="1"/>
          </p:cNvSpPr>
          <p:nvPr>
            <p:ph type="body" idx="1"/>
          </p:nvPr>
        </p:nvSpPr>
        <p:spPr>
          <a:xfrm>
            <a:off x="133350" y="1143000"/>
            <a:ext cx="4210050" cy="685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fr-FR">
                <a:solidFill>
                  <a:schemeClr val="hlink"/>
                </a:solidFill>
              </a:rPr>
              <a:t>renvois  internes</a:t>
            </a:r>
          </a:p>
        </p:txBody>
      </p:sp>
      <p:sp>
        <p:nvSpPr>
          <p:cNvPr id="43012" name="Rectangle 4"/>
          <p:cNvSpPr>
            <a:spLocks noChangeArrowheads="1"/>
          </p:cNvSpPr>
          <p:nvPr/>
        </p:nvSpPr>
        <p:spPr bwMode="auto">
          <a:xfrm>
            <a:off x="5710238" y="833438"/>
            <a:ext cx="3009900" cy="2185987"/>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just" defTabSz="762000">
              <a:lnSpc>
                <a:spcPct val="80000"/>
              </a:lnSpc>
            </a:pPr>
            <a:endParaRPr lang="fr-FR" sz="1400">
              <a:solidFill>
                <a:srgbClr val="6E0043"/>
              </a:solidFill>
            </a:endParaRPr>
          </a:p>
          <a:p>
            <a:pPr algn="ctr" defTabSz="762000">
              <a:spcBef>
                <a:spcPct val="50000"/>
              </a:spcBef>
            </a:pPr>
            <a:r>
              <a:rPr lang="fr-FR" sz="1400">
                <a:solidFill>
                  <a:srgbClr val="037C03"/>
                </a:solidFill>
              </a:rPr>
              <a:t>Article</a:t>
            </a:r>
            <a:r>
              <a:rPr lang="fr-FR" sz="1400" b="1">
                <a:solidFill>
                  <a:schemeClr val="tx2"/>
                </a:solidFill>
              </a:rPr>
              <a:t>   L 1221-1</a:t>
            </a:r>
            <a:endParaRPr lang="fr-FR" sz="1400" b="1">
              <a:solidFill>
                <a:srgbClr val="037C03"/>
              </a:solidFill>
              <a:latin typeface="Arial" charset="0"/>
            </a:endParaRPr>
          </a:p>
          <a:p>
            <a:pPr algn="just" defTabSz="762000">
              <a:spcBef>
                <a:spcPct val="50000"/>
              </a:spcBef>
            </a:pPr>
            <a:r>
              <a:rPr lang="fr-FR" sz="1400">
                <a:solidFill>
                  <a:srgbClr val="037C03"/>
                </a:solidFill>
              </a:rPr>
              <a:t>Le comité des finances locales est composé de membres des assemblées parlementaires et de représentants élus des régions, des départements, des communes et de leurs groupements, ainsi que de représentants des administrations de l'Etat</a:t>
            </a:r>
          </a:p>
        </p:txBody>
      </p:sp>
      <p:sp>
        <p:nvSpPr>
          <p:cNvPr id="43013" name="Rectangle 5"/>
          <p:cNvSpPr>
            <a:spLocks noChangeArrowheads="1"/>
          </p:cNvSpPr>
          <p:nvPr/>
        </p:nvSpPr>
        <p:spPr bwMode="auto">
          <a:xfrm>
            <a:off x="338138" y="4176713"/>
            <a:ext cx="4048125" cy="1697037"/>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defTabSz="762000">
              <a:spcBef>
                <a:spcPct val="50000"/>
              </a:spcBef>
            </a:pPr>
            <a:r>
              <a:rPr lang="fr-FR" sz="1400">
                <a:solidFill>
                  <a:srgbClr val="037C03"/>
                </a:solidFill>
              </a:rPr>
              <a:t>Article L 1712-4</a:t>
            </a:r>
          </a:p>
          <a:p>
            <a:pPr algn="just" defTabSz="762000">
              <a:spcBef>
                <a:spcPct val="50000"/>
              </a:spcBef>
            </a:pPr>
            <a:r>
              <a:rPr lang="fr-FR" sz="1400">
                <a:solidFill>
                  <a:srgbClr val="037C03"/>
                </a:solidFill>
              </a:rPr>
              <a:t> Le montant prévisionnel de la dotation globale de fonctionnement est arrêté, pour être inscrit dans le projet de loi de finances, après avis du comité des finances locales institué par l</a:t>
            </a:r>
            <a:r>
              <a:rPr lang="fr-FR" altLang="en-US" sz="1400">
                <a:solidFill>
                  <a:srgbClr val="037C03"/>
                </a:solidFill>
              </a:rPr>
              <a:t>’</a:t>
            </a:r>
            <a:r>
              <a:rPr lang="fr-FR" sz="1400">
                <a:solidFill>
                  <a:srgbClr val="037C03"/>
                </a:solidFill>
              </a:rPr>
              <a:t>article</a:t>
            </a:r>
            <a:r>
              <a:rPr lang="fr-FR" sz="1400" b="1">
                <a:solidFill>
                  <a:srgbClr val="037C03"/>
                </a:solidFill>
              </a:rPr>
              <a:t> </a:t>
            </a:r>
            <a:r>
              <a:rPr lang="fr-FR" sz="1400" b="1">
                <a:solidFill>
                  <a:schemeClr val="tx2"/>
                </a:solidFill>
              </a:rPr>
              <a:t>L 1221-1</a:t>
            </a:r>
            <a:r>
              <a:rPr lang="fr-FR" sz="1400">
                <a:solidFill>
                  <a:srgbClr val="037C03"/>
                </a:solidFill>
              </a:rPr>
              <a:t> qui est saisi des éléments d</a:t>
            </a:r>
            <a:r>
              <a:rPr lang="fr-FR" altLang="en-US" sz="1400">
                <a:solidFill>
                  <a:srgbClr val="037C03"/>
                </a:solidFill>
              </a:rPr>
              <a:t>’</a:t>
            </a:r>
            <a:r>
              <a:rPr lang="fr-FR" sz="1400">
                <a:solidFill>
                  <a:srgbClr val="037C03"/>
                </a:solidFill>
              </a:rPr>
              <a:t>évaluation fournis par le ministre chargé du budget.</a:t>
            </a:r>
          </a:p>
        </p:txBody>
      </p:sp>
      <p:sp>
        <p:nvSpPr>
          <p:cNvPr id="43014" name="Rectangle 6"/>
          <p:cNvSpPr>
            <a:spLocks noChangeArrowheads="1"/>
          </p:cNvSpPr>
          <p:nvPr/>
        </p:nvSpPr>
        <p:spPr bwMode="auto">
          <a:xfrm>
            <a:off x="4567238" y="4148138"/>
            <a:ext cx="4425950" cy="180340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defTabSz="762000">
              <a:spcBef>
                <a:spcPct val="50000"/>
              </a:spcBef>
            </a:pPr>
            <a:r>
              <a:rPr lang="fr-FR" sz="1400">
                <a:solidFill>
                  <a:srgbClr val="037C03"/>
                </a:solidFill>
              </a:rPr>
              <a:t>Article L 2434-13</a:t>
            </a:r>
          </a:p>
          <a:p>
            <a:pPr algn="just" defTabSz="762000">
              <a:spcBef>
                <a:spcPct val="50000"/>
              </a:spcBef>
            </a:pPr>
            <a:r>
              <a:rPr lang="fr-FR" sz="1400">
                <a:solidFill>
                  <a:srgbClr val="037C03"/>
                </a:solidFill>
              </a:rPr>
              <a:t>Le produit des amendes de police relatives à la circulation routière, prélevé sur les recettes de l'Etat, est réparti par le comité des finances locales prévu par les articles </a:t>
            </a:r>
            <a:r>
              <a:rPr lang="fr-FR" sz="1400" b="1">
                <a:solidFill>
                  <a:srgbClr val="037C03"/>
                </a:solidFill>
              </a:rPr>
              <a:t> </a:t>
            </a:r>
            <a:r>
              <a:rPr lang="fr-FR" sz="1400" b="1">
                <a:solidFill>
                  <a:schemeClr val="tx2"/>
                </a:solidFill>
              </a:rPr>
              <a:t>L 1221-1</a:t>
            </a:r>
            <a:r>
              <a:rPr lang="fr-FR" sz="1400">
                <a:solidFill>
                  <a:srgbClr val="037C03"/>
                </a:solidFill>
              </a:rPr>
              <a:t> et  L 1221-2., en vue de financer des opérations destinées à améliorer les transports en commun et la circulation.</a:t>
            </a:r>
          </a:p>
          <a:p>
            <a:pPr defTabSz="762000" latinLnBrk="1">
              <a:spcBef>
                <a:spcPct val="50000"/>
              </a:spcBef>
            </a:pPr>
            <a:endParaRPr lang="fr-FR" sz="1400">
              <a:solidFill>
                <a:srgbClr val="037C03"/>
              </a:solidFill>
            </a:endParaRPr>
          </a:p>
        </p:txBody>
      </p:sp>
      <p:sp>
        <p:nvSpPr>
          <p:cNvPr id="43015" name="Line 7"/>
          <p:cNvSpPr>
            <a:spLocks noChangeShapeType="1"/>
          </p:cNvSpPr>
          <p:nvPr/>
        </p:nvSpPr>
        <p:spPr bwMode="auto">
          <a:xfrm flipV="1">
            <a:off x="3627438" y="1401763"/>
            <a:ext cx="3732212" cy="375443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3016" name="Line 8"/>
          <p:cNvSpPr>
            <a:spLocks noChangeShapeType="1"/>
          </p:cNvSpPr>
          <p:nvPr/>
        </p:nvSpPr>
        <p:spPr bwMode="auto">
          <a:xfrm flipH="1" flipV="1">
            <a:off x="7673975" y="1387475"/>
            <a:ext cx="968375" cy="35401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Tree>
    <p:extLst>
      <p:ext uri="{BB962C8B-B14F-4D97-AF65-F5344CB8AC3E}">
        <p14:creationId xmlns:p14="http://schemas.microsoft.com/office/powerpoint/2010/main" val="404833526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4000" dirty="0"/>
              <a:t>"</a:t>
            </a:r>
            <a:r>
              <a:rPr lang="fr-FR" sz="4000" i="1" dirty="0"/>
              <a:t>La connaissance du droit ne dépendra pas seulement des juristes mais des </a:t>
            </a:r>
            <a:r>
              <a:rPr lang="fr-FR" sz="4000" i="1" dirty="0">
                <a:solidFill>
                  <a:srgbClr val="0000FF"/>
                </a:solidFill>
              </a:rPr>
              <a:t>dispositifs techniques </a:t>
            </a:r>
            <a:r>
              <a:rPr lang="fr-FR" sz="4000" i="1" dirty="0"/>
              <a:t>permettant de la manipuler » </a:t>
            </a:r>
            <a:endParaRPr lang="fr-FR" sz="4000" dirty="0"/>
          </a:p>
          <a:p>
            <a:pPr marL="0" indent="0">
              <a:buNone/>
            </a:pPr>
            <a:r>
              <a:rPr lang="fr-FR" sz="4000" i="1" dirty="0"/>
              <a:t> </a:t>
            </a:r>
            <a:r>
              <a:rPr lang="fr-FR" sz="4000" dirty="0"/>
              <a:t>Un codificateur</a:t>
            </a:r>
          </a:p>
          <a:p>
            <a:endParaRPr lang="fr-FR" sz="4000" dirty="0"/>
          </a:p>
        </p:txBody>
      </p:sp>
    </p:spTree>
    <p:extLst>
      <p:ext uri="{BB962C8B-B14F-4D97-AF65-F5344CB8AC3E}">
        <p14:creationId xmlns:p14="http://schemas.microsoft.com/office/powerpoint/2010/main" val="1623530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356" y="274638"/>
            <a:ext cx="8499444" cy="2057342"/>
          </a:xfrm>
        </p:spPr>
        <p:txBody>
          <a:bodyPr>
            <a:noAutofit/>
          </a:bodyPr>
          <a:lstStyle/>
          <a:p>
            <a:r>
              <a:rPr lang="fr-FR" sz="4800" dirty="0" smtClean="0">
                <a:solidFill>
                  <a:srgbClr val="0000FF"/>
                </a:solidFill>
              </a:rPr>
              <a:t>Quel intérêt de la théorie des systèmes complexes pour le droit?</a:t>
            </a:r>
            <a:endParaRPr lang="fr-FR" sz="4800" dirty="0">
              <a:solidFill>
                <a:srgbClr val="0000FF"/>
              </a:solidFill>
            </a:endParaRPr>
          </a:p>
        </p:txBody>
      </p:sp>
      <p:sp>
        <p:nvSpPr>
          <p:cNvPr id="3" name="Espace réservé du contenu 2"/>
          <p:cNvSpPr>
            <a:spLocks noGrp="1"/>
          </p:cNvSpPr>
          <p:nvPr>
            <p:ph idx="1"/>
          </p:nvPr>
        </p:nvSpPr>
        <p:spPr>
          <a:xfrm>
            <a:off x="457200" y="2331980"/>
            <a:ext cx="8229600" cy="3794183"/>
          </a:xfrm>
        </p:spPr>
        <p:txBody>
          <a:bodyPr/>
          <a:lstStyle/>
          <a:p>
            <a:pPr marL="0" indent="0">
              <a:buNone/>
            </a:pPr>
            <a:endParaRPr lang="fr-FR" dirty="0"/>
          </a:p>
          <a:p>
            <a:pPr marL="0" indent="0">
              <a:buNone/>
            </a:pPr>
            <a:r>
              <a:rPr lang="fr-FR" sz="4000" dirty="0" smtClean="0"/>
              <a:t>1- Visualiser autrement le droit </a:t>
            </a:r>
          </a:p>
          <a:p>
            <a:pPr marL="0" indent="0">
              <a:buNone/>
            </a:pPr>
            <a:r>
              <a:rPr lang="fr-FR" sz="4000" dirty="0" smtClean="0"/>
              <a:t>les codes sous forme de réseaux  et de graphes (3 dimensions)</a:t>
            </a:r>
          </a:p>
          <a:p>
            <a:endParaRPr lang="fr-FR" sz="4000" dirty="0"/>
          </a:p>
        </p:txBody>
      </p:sp>
    </p:spTree>
    <p:extLst>
      <p:ext uri="{BB962C8B-B14F-4D97-AF65-F5344CB8AC3E}">
        <p14:creationId xmlns:p14="http://schemas.microsoft.com/office/powerpoint/2010/main" val="1891461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814915" y="5688182"/>
            <a:ext cx="6400800" cy="904543"/>
          </a:xfrm>
        </p:spPr>
        <p:txBody>
          <a:bodyPr>
            <a:normAutofit fontScale="40000" lnSpcReduction="20000"/>
          </a:bodyPr>
          <a:lstStyle/>
          <a:p>
            <a:r>
              <a:rPr lang="fr-FR" dirty="0"/>
              <a:t>: </a:t>
            </a:r>
            <a:r>
              <a:rPr lang="fr-FR" sz="3800" dirty="0"/>
              <a:t>Représentation  de la composante connexe géante du réseau de citations à l’intérieur du </a:t>
            </a:r>
            <a:r>
              <a:rPr lang="fr-FR" sz="3800" b="1" u="sng" dirty="0">
                <a:solidFill>
                  <a:srgbClr val="3366FF"/>
                </a:solidFill>
              </a:rPr>
              <a:t>code de l’environnement </a:t>
            </a:r>
            <a:r>
              <a:rPr lang="fr-FR" sz="3800" dirty="0"/>
              <a:t>français (partie législative). La couleur d’un sommet traduit le livre d'appartenance du sommet ; le lien prend la couleur du sommet citant (Bleu ciel : Livre I</a:t>
            </a:r>
            <a:r>
              <a:rPr lang="en-GB" sz="3800" dirty="0" smtClean="0">
                <a:effectLst/>
              </a:rPr>
              <a:t> </a:t>
            </a:r>
            <a:endParaRPr lang="en-US" sz="3800" dirty="0"/>
          </a:p>
        </p:txBody>
      </p:sp>
      <p:pic>
        <p:nvPicPr>
          <p:cNvPr id="4" name="Picture 3"/>
          <p:cNvPicPr>
            <a:picLocks noChangeAspect="1"/>
          </p:cNvPicPr>
          <p:nvPr/>
        </p:nvPicPr>
        <p:blipFill>
          <a:blip r:embed="rId2"/>
          <a:stretch>
            <a:fillRect/>
          </a:stretch>
        </p:blipFill>
        <p:spPr>
          <a:xfrm flipH="1">
            <a:off x="814915" y="196484"/>
            <a:ext cx="7813716" cy="5126402"/>
          </a:xfrm>
          <a:prstGeom prst="rect">
            <a:avLst/>
          </a:prstGeom>
        </p:spPr>
      </p:pic>
    </p:spTree>
    <p:extLst>
      <p:ext uri="{BB962C8B-B14F-4D97-AF65-F5344CB8AC3E}">
        <p14:creationId xmlns:p14="http://schemas.microsoft.com/office/powerpoint/2010/main" val="3074463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Hypercode</a:t>
            </a:r>
            <a:r>
              <a:rPr lang="en-US" sz="3200" dirty="0" smtClean="0"/>
              <a:t>: </a:t>
            </a:r>
            <a:r>
              <a:rPr lang="en-US" sz="3200" dirty="0" err="1" smtClean="0"/>
              <a:t>réseau</a:t>
            </a:r>
            <a:r>
              <a:rPr lang="en-US" sz="3200" dirty="0" smtClean="0"/>
              <a:t> des citations entre codes</a:t>
            </a:r>
            <a:endParaRPr lang="en-US" sz="32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24494" y="1628800"/>
            <a:ext cx="8123969" cy="4894391"/>
          </a:xfrm>
          <a:prstGeom prst="rect">
            <a:avLst/>
          </a:prstGeom>
        </p:spPr>
      </p:pic>
    </p:spTree>
    <p:extLst>
      <p:ext uri="{BB962C8B-B14F-4D97-AF65-F5344CB8AC3E}">
        <p14:creationId xmlns:p14="http://schemas.microsoft.com/office/powerpoint/2010/main" val="1163756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536" y="332656"/>
            <a:ext cx="7986464" cy="1648544"/>
          </a:xfrm>
        </p:spPr>
        <p:txBody>
          <a:bodyPr>
            <a:normAutofit/>
          </a:bodyPr>
          <a:lstStyle/>
          <a:p>
            <a:r>
              <a:rPr lang="fr-FR" dirty="0" smtClean="0"/>
              <a:t>2- Modéliser l’évolution du droit </a:t>
            </a:r>
            <a:endParaRPr lang="fr-FR" dirty="0"/>
          </a:p>
        </p:txBody>
      </p:sp>
      <p:sp>
        <p:nvSpPr>
          <p:cNvPr id="41987" name="Rectangle 3"/>
          <p:cNvSpPr>
            <a:spLocks noGrp="1" noChangeArrowheads="1"/>
          </p:cNvSpPr>
          <p:nvPr>
            <p:ph idx="1"/>
          </p:nvPr>
        </p:nvSpPr>
        <p:spPr>
          <a:xfrm>
            <a:off x="683568" y="1988840"/>
            <a:ext cx="7772400" cy="4545887"/>
          </a:xfrm>
        </p:spPr>
        <p:txBody>
          <a:bodyPr/>
          <a:lstStyle/>
          <a:p>
            <a:pPr marL="0" indent="0">
              <a:buNone/>
            </a:pPr>
            <a:r>
              <a:rPr lang="fr-FR" dirty="0" smtClean="0">
                <a:solidFill>
                  <a:srgbClr val="953735"/>
                </a:solidFill>
              </a:rPr>
              <a:t>Un revirement de jurisprudence?</a:t>
            </a:r>
          </a:p>
          <a:p>
            <a:pPr marL="0" indent="0">
              <a:buNone/>
            </a:pPr>
            <a:endParaRPr lang="fr-FR" dirty="0" smtClean="0"/>
          </a:p>
          <a:p>
            <a:pPr marL="0" indent="0">
              <a:buNone/>
            </a:pPr>
            <a:r>
              <a:rPr lang="fr-FR" dirty="0" smtClean="0"/>
              <a:t>En </a:t>
            </a:r>
            <a:r>
              <a:rPr lang="fr-FR" dirty="0"/>
              <a:t>1982, C. </a:t>
            </a:r>
            <a:r>
              <a:rPr lang="fr-FR" dirty="0" err="1"/>
              <a:t>Cass</a:t>
            </a:r>
            <a:r>
              <a:rPr lang="fr-FR" dirty="0"/>
              <a:t> a adopté le concept de «</a:t>
            </a:r>
            <a:r>
              <a:rPr lang="fr-FR" dirty="0">
                <a:solidFill>
                  <a:schemeClr val="accent2">
                    <a:lumMod val="75000"/>
                  </a:schemeClr>
                </a:solidFill>
              </a:rPr>
              <a:t> garantie à première demande </a:t>
            </a:r>
            <a:r>
              <a:rPr lang="fr-FR" dirty="0" smtClean="0">
                <a:solidFill>
                  <a:schemeClr val="accent2">
                    <a:lumMod val="75000"/>
                  </a:schemeClr>
                </a:solidFill>
              </a:rPr>
              <a:t>»</a:t>
            </a:r>
          </a:p>
          <a:p>
            <a:endParaRPr lang="fr-FR" dirty="0">
              <a:solidFill>
                <a:schemeClr val="accent2">
                  <a:lumMod val="75000"/>
                </a:schemeClr>
              </a:solidFill>
            </a:endParaRPr>
          </a:p>
          <a:p>
            <a:pPr marL="0" indent="0">
              <a:buNone/>
            </a:pPr>
            <a:r>
              <a:rPr lang="fr-FR" dirty="0" smtClean="0"/>
              <a:t>Protocole </a:t>
            </a:r>
            <a:r>
              <a:rPr lang="fr-FR" dirty="0"/>
              <a:t>à partir d</a:t>
            </a:r>
            <a:r>
              <a:rPr lang="ja-JP" altLang="fr-FR" dirty="0">
                <a:latin typeface="Arial"/>
              </a:rPr>
              <a:t>’</a:t>
            </a:r>
            <a:r>
              <a:rPr lang="fr-FR" dirty="0"/>
              <a:t>une banque de données de textes LEXIS</a:t>
            </a:r>
          </a:p>
        </p:txBody>
      </p:sp>
      <p:sp>
        <p:nvSpPr>
          <p:cNvPr id="41988" name="Rectangle 4"/>
          <p:cNvSpPr>
            <a:spLocks noChangeArrowheads="1"/>
          </p:cNvSpPr>
          <p:nvPr/>
        </p:nvSpPr>
        <p:spPr bwMode="auto">
          <a:xfrm>
            <a:off x="7153275" y="34147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1038047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l</a:t>
            </a:r>
            <a:r>
              <a:rPr lang="fr-FR" dirty="0" smtClean="0"/>
              <a:t>es </a:t>
            </a:r>
            <a:r>
              <a:rPr lang="fr-FR" dirty="0" smtClean="0"/>
              <a:t>systèmes complexes </a:t>
            </a:r>
            <a:endParaRPr lang="fr-FR" dirty="0"/>
          </a:p>
        </p:txBody>
      </p:sp>
      <p:sp>
        <p:nvSpPr>
          <p:cNvPr id="3" name="Espace réservé du contenu 2"/>
          <p:cNvSpPr>
            <a:spLocks noGrp="1"/>
          </p:cNvSpPr>
          <p:nvPr>
            <p:ph idx="1"/>
          </p:nvPr>
        </p:nvSpPr>
        <p:spPr>
          <a:xfrm>
            <a:off x="457200" y="1733396"/>
            <a:ext cx="8229600" cy="4392767"/>
          </a:xfrm>
        </p:spPr>
        <p:txBody>
          <a:bodyPr>
            <a:normAutofit/>
          </a:bodyPr>
          <a:lstStyle/>
          <a:p>
            <a:pPr marL="0" indent="0">
              <a:buNone/>
            </a:pPr>
            <a:endParaRPr lang="fr-FR" sz="4400" dirty="0"/>
          </a:p>
          <a:p>
            <a:pPr marL="0" indent="0">
              <a:buNone/>
            </a:pPr>
            <a:r>
              <a:rPr lang="fr-FR" sz="4400" dirty="0" smtClean="0"/>
              <a:t>sont le résultats de processus</a:t>
            </a:r>
          </a:p>
          <a:p>
            <a:pPr marL="0" indent="0">
              <a:buNone/>
            </a:pPr>
            <a:endParaRPr lang="fr-FR" sz="4400" dirty="0"/>
          </a:p>
          <a:p>
            <a:pPr marL="0" indent="0">
              <a:buNone/>
            </a:pPr>
            <a:r>
              <a:rPr lang="fr-FR" sz="4400" dirty="0" smtClean="0"/>
              <a:t> d’évolution et d’adaptation …  </a:t>
            </a:r>
            <a:endParaRPr lang="fr-FR" sz="4400" dirty="0"/>
          </a:p>
        </p:txBody>
      </p:sp>
    </p:spTree>
    <p:extLst>
      <p:ext uri="{BB962C8B-B14F-4D97-AF65-F5344CB8AC3E}">
        <p14:creationId xmlns:p14="http://schemas.microsoft.com/office/powerpoint/2010/main" val="1721391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r-FR"/>
              <a:t>Deux bassins d</a:t>
            </a:r>
            <a:r>
              <a:rPr lang="ja-JP" altLang="fr-FR">
                <a:latin typeface="Arial"/>
              </a:rPr>
              <a:t>’</a:t>
            </a:r>
            <a:r>
              <a:rPr lang="fr-FR"/>
              <a:t>attraction +1 </a:t>
            </a:r>
          </a:p>
        </p:txBody>
      </p:sp>
      <p:sp>
        <p:nvSpPr>
          <p:cNvPr id="43011" name="Rectangle 3"/>
          <p:cNvSpPr>
            <a:spLocks noGrp="1" noChangeArrowheads="1"/>
          </p:cNvSpPr>
          <p:nvPr>
            <p:ph idx="1"/>
          </p:nvPr>
        </p:nvSpPr>
        <p:spPr/>
        <p:txBody>
          <a:bodyPr/>
          <a:lstStyle/>
          <a:p>
            <a:r>
              <a:rPr lang="fr-FR" dirty="0"/>
              <a:t>A = </a:t>
            </a:r>
            <a:r>
              <a:rPr lang="fr-FR" dirty="0" smtClean="0"/>
              <a:t>« délégation »</a:t>
            </a:r>
          </a:p>
          <a:p>
            <a:endParaRPr lang="fr-FR" dirty="0"/>
          </a:p>
          <a:p>
            <a:r>
              <a:rPr lang="fr-FR" dirty="0" smtClean="0"/>
              <a:t>B = « caution »</a:t>
            </a:r>
          </a:p>
          <a:p>
            <a:endParaRPr lang="fr-FR" dirty="0"/>
          </a:p>
          <a:p>
            <a:r>
              <a:rPr lang="fr-FR" dirty="0" smtClean="0"/>
              <a:t>F = nouveau </a:t>
            </a:r>
            <a:r>
              <a:rPr lang="fr-FR" dirty="0"/>
              <a:t>concept </a:t>
            </a:r>
            <a:r>
              <a:rPr lang="fr-FR" dirty="0" smtClean="0">
                <a:effectLst>
                  <a:glow rad="63500">
                    <a:schemeClr val="accent4">
                      <a:satMod val="175000"/>
                      <a:alpha val="40000"/>
                    </a:schemeClr>
                  </a:glow>
                </a:effectLst>
              </a:rPr>
              <a:t>émergent au bord du chaos </a:t>
            </a:r>
            <a:r>
              <a:rPr lang="fr-FR" dirty="0" smtClean="0"/>
              <a:t>= « garantie à première demande »</a:t>
            </a:r>
            <a:endParaRPr lang="fr-FR" dirty="0"/>
          </a:p>
        </p:txBody>
      </p:sp>
    </p:spTree>
    <p:extLst>
      <p:ext uri="{BB962C8B-B14F-4D97-AF65-F5344CB8AC3E}">
        <p14:creationId xmlns:p14="http://schemas.microsoft.com/office/powerpoint/2010/main" val="1765730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913" y="188640"/>
            <a:ext cx="8242300" cy="1227410"/>
          </a:xfrm>
        </p:spPr>
        <p:txBody>
          <a:bodyPr>
            <a:normAutofit fontScale="90000"/>
          </a:bodyPr>
          <a:lstStyle/>
          <a:p>
            <a:r>
              <a:rPr lang="fr-FR" dirty="0" smtClean="0"/>
              <a:t>Un modèle d’émergence d’un nouveau concept? </a:t>
            </a:r>
            <a:endParaRPr lang="fr-FR"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942" y="2125044"/>
            <a:ext cx="6224373" cy="416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319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81450"/>
            <a:ext cx="8229600" cy="2537236"/>
          </a:xfrm>
        </p:spPr>
        <p:txBody>
          <a:bodyPr>
            <a:noAutofit/>
          </a:bodyPr>
          <a:lstStyle/>
          <a:p>
            <a:pPr>
              <a:defRPr/>
            </a:pPr>
            <a:r>
              <a:rPr lang="fr-FR" dirty="0" smtClean="0"/>
              <a:t>3- Ecrire le droit sans règles?</a:t>
            </a:r>
            <a:br>
              <a:rPr lang="fr-FR" dirty="0" smtClean="0"/>
            </a:br>
            <a:r>
              <a:rPr lang="fr-FR" dirty="0" smtClean="0"/>
              <a:t/>
            </a:r>
            <a:br>
              <a:rPr lang="fr-FR" dirty="0" smtClean="0"/>
            </a:br>
            <a:r>
              <a:rPr lang="fr-FR" dirty="0">
                <a:solidFill>
                  <a:srgbClr val="0000FF"/>
                </a:solidFill>
              </a:rPr>
              <a:t>Systèmes  </a:t>
            </a:r>
            <a:r>
              <a:rPr lang="fr-FR" dirty="0" smtClean="0">
                <a:solidFill>
                  <a:srgbClr val="0000FF"/>
                </a:solidFill>
              </a:rPr>
              <a:t>connexionnistes</a:t>
            </a:r>
            <a:r>
              <a:rPr lang="fr-FR" dirty="0">
                <a:solidFill>
                  <a:srgbClr val="0000FF"/>
                </a:solidFill>
              </a:rPr>
              <a:t/>
            </a:r>
            <a:br>
              <a:rPr lang="fr-FR" dirty="0">
                <a:solidFill>
                  <a:srgbClr val="0000FF"/>
                </a:solidFill>
              </a:rPr>
            </a:br>
            <a:endParaRPr lang="fr-FR" dirty="0" smtClean="0">
              <a:cs typeface="+mj-cs"/>
            </a:endParaRPr>
          </a:p>
        </p:txBody>
      </p:sp>
      <p:sp>
        <p:nvSpPr>
          <p:cNvPr id="45059" name="Rectangle 3"/>
          <p:cNvSpPr>
            <a:spLocks noGrp="1" noChangeArrowheads="1"/>
          </p:cNvSpPr>
          <p:nvPr>
            <p:ph idx="1"/>
          </p:nvPr>
        </p:nvSpPr>
        <p:spPr>
          <a:xfrm>
            <a:off x="457200" y="3030668"/>
            <a:ext cx="8229600" cy="3095495"/>
          </a:xfrm>
        </p:spPr>
        <p:txBody>
          <a:bodyPr>
            <a:normAutofit fontScale="92500" lnSpcReduction="20000"/>
          </a:bodyPr>
          <a:lstStyle/>
          <a:p>
            <a:pPr eaLnBrk="1" hangingPunct="1">
              <a:lnSpc>
                <a:spcPct val="90000"/>
              </a:lnSpc>
              <a:defRPr/>
            </a:pPr>
            <a:r>
              <a:rPr lang="fr-FR" sz="3200" dirty="0" smtClean="0">
                <a:cs typeface="+mn-cs"/>
              </a:rPr>
              <a:t>NEUROLEX sur la jurisprudence du Conseil d</a:t>
            </a:r>
            <a:r>
              <a:rPr lang="ja-JP" altLang="fr-FR" sz="3200" dirty="0" smtClean="0">
                <a:cs typeface="+mn-cs"/>
              </a:rPr>
              <a:t>’</a:t>
            </a:r>
            <a:r>
              <a:rPr lang="fr-FR" sz="3200" dirty="0" err="1" smtClean="0">
                <a:cs typeface="+mn-cs"/>
              </a:rPr>
              <a:t>etat</a:t>
            </a:r>
            <a:r>
              <a:rPr lang="fr-FR" sz="3200" dirty="0" smtClean="0">
                <a:cs typeface="+mn-cs"/>
              </a:rPr>
              <a:t> en matière de police de la circulation</a:t>
            </a:r>
          </a:p>
          <a:p>
            <a:pPr eaLnBrk="1" hangingPunct="1">
              <a:lnSpc>
                <a:spcPct val="90000"/>
              </a:lnSpc>
              <a:buFontTx/>
              <a:buNone/>
              <a:defRPr/>
            </a:pPr>
            <a:r>
              <a:rPr lang="fr-FR" sz="3200" dirty="0" smtClean="0">
                <a:cs typeface="+mn-cs"/>
              </a:rPr>
              <a:t>	(Bourcier, </a:t>
            </a:r>
            <a:r>
              <a:rPr lang="fr-FR" sz="3200" dirty="0" err="1" smtClean="0">
                <a:cs typeface="+mn-cs"/>
              </a:rPr>
              <a:t>Bourgine</a:t>
            </a:r>
            <a:r>
              <a:rPr lang="fr-FR" sz="3200" dirty="0" smtClean="0">
                <a:cs typeface="+mn-cs"/>
              </a:rPr>
              <a:t>, 1992)</a:t>
            </a:r>
          </a:p>
          <a:p>
            <a:pPr eaLnBrk="1" hangingPunct="1">
              <a:lnSpc>
                <a:spcPct val="90000"/>
              </a:lnSpc>
              <a:buFontTx/>
              <a:buNone/>
              <a:defRPr/>
            </a:pPr>
            <a:endParaRPr lang="fr-FR" sz="3200" dirty="0" smtClean="0">
              <a:cs typeface="+mn-cs"/>
            </a:endParaRPr>
          </a:p>
          <a:p>
            <a:pPr eaLnBrk="1" hangingPunct="1">
              <a:lnSpc>
                <a:spcPct val="90000"/>
              </a:lnSpc>
              <a:defRPr/>
            </a:pPr>
            <a:r>
              <a:rPr lang="fr-FR" sz="3200" dirty="0" smtClean="0">
                <a:cs typeface="+mn-cs"/>
              </a:rPr>
              <a:t>Modèles neuronaux sur la jurisprudence de la Cour d</a:t>
            </a:r>
            <a:r>
              <a:rPr lang="ja-JP" altLang="fr-FR" sz="3200" dirty="0" smtClean="0">
                <a:cs typeface="+mn-cs"/>
              </a:rPr>
              <a:t>’</a:t>
            </a:r>
            <a:r>
              <a:rPr lang="fr-FR" sz="3200" dirty="0" smtClean="0">
                <a:cs typeface="+mn-cs"/>
              </a:rPr>
              <a:t>appel de Versailles en droit du licenciement (</a:t>
            </a:r>
            <a:r>
              <a:rPr lang="fr-FR" sz="3200" dirty="0" err="1" smtClean="0">
                <a:cs typeface="+mn-cs"/>
              </a:rPr>
              <a:t>Borgès</a:t>
            </a:r>
            <a:r>
              <a:rPr lang="fr-FR" sz="3200" dirty="0" smtClean="0">
                <a:cs typeface="+mn-cs"/>
              </a:rPr>
              <a:t>, </a:t>
            </a:r>
            <a:r>
              <a:rPr lang="fr-FR" sz="3200" dirty="0" err="1" smtClean="0">
                <a:cs typeface="+mn-cs"/>
              </a:rPr>
              <a:t>Borgès</a:t>
            </a:r>
            <a:r>
              <a:rPr lang="fr-FR" sz="3200" dirty="0" smtClean="0">
                <a:cs typeface="+mn-cs"/>
              </a:rPr>
              <a:t>, Bourcier 2002, 2003)</a:t>
            </a:r>
          </a:p>
        </p:txBody>
      </p:sp>
    </p:spTree>
    <p:extLst>
      <p:ext uri="{BB962C8B-B14F-4D97-AF65-F5344CB8AC3E}">
        <p14:creationId xmlns:p14="http://schemas.microsoft.com/office/powerpoint/2010/main" val="3060689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75" name="Rectangle 35"/>
          <p:cNvSpPr>
            <a:spLocks noGrp="1" noChangeArrowheads="1"/>
          </p:cNvSpPr>
          <p:nvPr>
            <p:ph type="title"/>
          </p:nvPr>
        </p:nvSpPr>
        <p:spPr>
          <a:xfrm>
            <a:off x="685800" y="228600"/>
            <a:ext cx="7772400" cy="1371600"/>
          </a:xfrm>
          <a:noFill/>
          <a:ln/>
        </p:spPr>
        <p:txBody>
          <a:bodyPr/>
          <a:lstStyle/>
          <a:p>
            <a:pPr eaLnBrk="0" hangingPunct="0"/>
            <a:r>
              <a:rPr lang="fr-FR" sz="3600">
                <a:effectLst>
                  <a:outerShdw blurRad="38100" dist="38100" dir="2700000" algn="tl">
                    <a:srgbClr val="000000"/>
                  </a:outerShdw>
                </a:effectLst>
                <a:latin typeface="Arial" charset="0"/>
              </a:rPr>
              <a:t>Un système à base de cas </a:t>
            </a:r>
          </a:p>
        </p:txBody>
      </p:sp>
      <p:sp>
        <p:nvSpPr>
          <p:cNvPr id="35843" name="Rectangle 3"/>
          <p:cNvSpPr>
            <a:spLocks noGrp="1" noChangeArrowheads="1"/>
          </p:cNvSpPr>
          <p:nvPr>
            <p:ph idx="1"/>
          </p:nvPr>
        </p:nvSpPr>
        <p:spPr>
          <a:xfrm>
            <a:off x="467544" y="332656"/>
            <a:ext cx="7914456" cy="5382344"/>
          </a:xfrm>
        </p:spPr>
        <p:txBody>
          <a:bodyPr/>
          <a:lstStyle/>
          <a:p>
            <a:endParaRPr lang="en-US" dirty="0"/>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3357563"/>
            <a:ext cx="4318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35846" name="Rectangle 6"/>
          <p:cNvSpPr>
            <a:spLocks noChangeArrowheads="1"/>
          </p:cNvSpPr>
          <p:nvPr/>
        </p:nvSpPr>
        <p:spPr bwMode="auto">
          <a:xfrm>
            <a:off x="2916238" y="2205038"/>
            <a:ext cx="50482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847" name="Rectangle 7"/>
          <p:cNvSpPr>
            <a:spLocks noChangeArrowheads="1"/>
          </p:cNvSpPr>
          <p:nvPr/>
        </p:nvSpPr>
        <p:spPr bwMode="auto">
          <a:xfrm>
            <a:off x="6588125" y="2492375"/>
            <a:ext cx="50482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848" name="Rectangle 8"/>
          <p:cNvSpPr>
            <a:spLocks noChangeArrowheads="1"/>
          </p:cNvSpPr>
          <p:nvPr/>
        </p:nvSpPr>
        <p:spPr bwMode="auto">
          <a:xfrm>
            <a:off x="4800600" y="1600200"/>
            <a:ext cx="552450"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849" name="Rectangle 9"/>
          <p:cNvSpPr>
            <a:spLocks noChangeArrowheads="1"/>
          </p:cNvSpPr>
          <p:nvPr/>
        </p:nvSpPr>
        <p:spPr bwMode="auto">
          <a:xfrm>
            <a:off x="2987675" y="3284538"/>
            <a:ext cx="576263"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850" name="Rectangle 10"/>
          <p:cNvSpPr>
            <a:spLocks noChangeArrowheads="1"/>
          </p:cNvSpPr>
          <p:nvPr/>
        </p:nvSpPr>
        <p:spPr bwMode="auto">
          <a:xfrm>
            <a:off x="4859338" y="2349500"/>
            <a:ext cx="627062"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851" name="Rectangle 11"/>
          <p:cNvSpPr>
            <a:spLocks noChangeArrowheads="1"/>
          </p:cNvSpPr>
          <p:nvPr/>
        </p:nvSpPr>
        <p:spPr bwMode="auto">
          <a:xfrm>
            <a:off x="4876800" y="4419600"/>
            <a:ext cx="57467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852" name="Line 12"/>
          <p:cNvSpPr>
            <a:spLocks noChangeShapeType="1"/>
          </p:cNvSpPr>
          <p:nvPr/>
        </p:nvSpPr>
        <p:spPr bwMode="auto">
          <a:xfrm flipV="1">
            <a:off x="3276600" y="1773238"/>
            <a:ext cx="1727200" cy="865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53" name="Rectangle 13"/>
          <p:cNvSpPr>
            <a:spLocks noChangeArrowheads="1"/>
          </p:cNvSpPr>
          <p:nvPr/>
        </p:nvSpPr>
        <p:spPr bwMode="auto">
          <a:xfrm>
            <a:off x="4932363" y="3213100"/>
            <a:ext cx="554037"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854" name="Line 14"/>
          <p:cNvSpPr>
            <a:spLocks noChangeShapeType="1"/>
          </p:cNvSpPr>
          <p:nvPr/>
        </p:nvSpPr>
        <p:spPr bwMode="auto">
          <a:xfrm>
            <a:off x="3886200" y="3352800"/>
            <a:ext cx="187325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55" name="Line 15"/>
          <p:cNvSpPr>
            <a:spLocks noChangeShapeType="1"/>
          </p:cNvSpPr>
          <p:nvPr/>
        </p:nvSpPr>
        <p:spPr bwMode="auto">
          <a:xfrm flipV="1">
            <a:off x="5292725" y="2636838"/>
            <a:ext cx="1296988"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56" name="Line 16"/>
          <p:cNvSpPr>
            <a:spLocks noChangeShapeType="1"/>
          </p:cNvSpPr>
          <p:nvPr/>
        </p:nvSpPr>
        <p:spPr bwMode="auto">
          <a:xfrm flipV="1">
            <a:off x="3348038" y="1916113"/>
            <a:ext cx="1728787"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57" name="Line 17"/>
          <p:cNvSpPr>
            <a:spLocks noChangeShapeType="1"/>
          </p:cNvSpPr>
          <p:nvPr/>
        </p:nvSpPr>
        <p:spPr bwMode="auto">
          <a:xfrm>
            <a:off x="3419475" y="3500438"/>
            <a:ext cx="165735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58" name="Line 18"/>
          <p:cNvSpPr>
            <a:spLocks noChangeShapeType="1"/>
          </p:cNvSpPr>
          <p:nvPr/>
        </p:nvSpPr>
        <p:spPr bwMode="auto">
          <a:xfrm flipH="1" flipV="1">
            <a:off x="5003800" y="2492375"/>
            <a:ext cx="1728788" cy="122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59" name="Line 19"/>
          <p:cNvSpPr>
            <a:spLocks noChangeShapeType="1"/>
          </p:cNvSpPr>
          <p:nvPr/>
        </p:nvSpPr>
        <p:spPr bwMode="auto">
          <a:xfrm flipV="1">
            <a:off x="5148263" y="3573463"/>
            <a:ext cx="1584325" cy="1081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60" name="Line 20"/>
          <p:cNvSpPr>
            <a:spLocks noChangeShapeType="1"/>
          </p:cNvSpPr>
          <p:nvPr/>
        </p:nvSpPr>
        <p:spPr bwMode="auto">
          <a:xfrm>
            <a:off x="5435600" y="1916113"/>
            <a:ext cx="1296988"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61" name="Line 21"/>
          <p:cNvSpPr>
            <a:spLocks noChangeShapeType="1"/>
          </p:cNvSpPr>
          <p:nvPr/>
        </p:nvSpPr>
        <p:spPr bwMode="auto">
          <a:xfrm flipV="1">
            <a:off x="5105400" y="2743200"/>
            <a:ext cx="1584325" cy="194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62" name="Line 22"/>
          <p:cNvSpPr>
            <a:spLocks noChangeShapeType="1"/>
          </p:cNvSpPr>
          <p:nvPr/>
        </p:nvSpPr>
        <p:spPr bwMode="auto">
          <a:xfrm flipV="1">
            <a:off x="5148263" y="3573463"/>
            <a:ext cx="16557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63" name="Line 23"/>
          <p:cNvSpPr>
            <a:spLocks noChangeShapeType="1"/>
          </p:cNvSpPr>
          <p:nvPr/>
        </p:nvSpPr>
        <p:spPr bwMode="auto">
          <a:xfrm flipV="1">
            <a:off x="5219700" y="3644900"/>
            <a:ext cx="730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64" name="Line 24"/>
          <p:cNvSpPr>
            <a:spLocks noChangeShapeType="1"/>
          </p:cNvSpPr>
          <p:nvPr/>
        </p:nvSpPr>
        <p:spPr bwMode="auto">
          <a:xfrm>
            <a:off x="3635375" y="2565400"/>
            <a:ext cx="1441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65" name="Line 25"/>
          <p:cNvSpPr>
            <a:spLocks noChangeShapeType="1"/>
          </p:cNvSpPr>
          <p:nvPr/>
        </p:nvSpPr>
        <p:spPr bwMode="auto">
          <a:xfrm flipH="1">
            <a:off x="3203575" y="2565400"/>
            <a:ext cx="4318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66" name="Line 26"/>
          <p:cNvSpPr>
            <a:spLocks noChangeShapeType="1"/>
          </p:cNvSpPr>
          <p:nvPr/>
        </p:nvSpPr>
        <p:spPr bwMode="auto">
          <a:xfrm flipV="1">
            <a:off x="3492500" y="2565400"/>
            <a:ext cx="1584325"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67" name="Line 27"/>
          <p:cNvSpPr>
            <a:spLocks noChangeShapeType="1"/>
          </p:cNvSpPr>
          <p:nvPr/>
        </p:nvSpPr>
        <p:spPr bwMode="auto">
          <a:xfrm>
            <a:off x="3492500" y="2565400"/>
            <a:ext cx="1871663" cy="122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68" name="Line 28"/>
          <p:cNvSpPr>
            <a:spLocks noChangeShapeType="1"/>
          </p:cNvSpPr>
          <p:nvPr/>
        </p:nvSpPr>
        <p:spPr bwMode="auto">
          <a:xfrm>
            <a:off x="5292725" y="1916113"/>
            <a:ext cx="1439863"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69" name="Line 29"/>
          <p:cNvSpPr>
            <a:spLocks noChangeShapeType="1"/>
          </p:cNvSpPr>
          <p:nvPr/>
        </p:nvSpPr>
        <p:spPr bwMode="auto">
          <a:xfrm>
            <a:off x="5219700" y="2636838"/>
            <a:ext cx="1368425"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70" name="Line 30"/>
          <p:cNvSpPr>
            <a:spLocks noChangeShapeType="1"/>
          </p:cNvSpPr>
          <p:nvPr/>
        </p:nvSpPr>
        <p:spPr bwMode="auto">
          <a:xfrm>
            <a:off x="3419475" y="2708275"/>
            <a:ext cx="1800225" cy="194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71" name="Text Box 31"/>
          <p:cNvSpPr txBox="1">
            <a:spLocks noChangeArrowheads="1"/>
          </p:cNvSpPr>
          <p:nvPr/>
        </p:nvSpPr>
        <p:spPr bwMode="auto">
          <a:xfrm>
            <a:off x="3184525" y="4575175"/>
            <a:ext cx="73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a:latin typeface="Arial" charset="0"/>
              </a:rPr>
              <a:t>Faits</a:t>
            </a:r>
          </a:p>
        </p:txBody>
      </p:sp>
      <p:sp>
        <p:nvSpPr>
          <p:cNvPr id="35872" name="Text Box 32"/>
          <p:cNvSpPr txBox="1">
            <a:spLocks noChangeArrowheads="1"/>
          </p:cNvSpPr>
          <p:nvPr/>
        </p:nvSpPr>
        <p:spPr bwMode="auto">
          <a:xfrm>
            <a:off x="4787900" y="5105400"/>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1800">
                <a:latin typeface="Arial" charset="0"/>
              </a:rPr>
              <a:t>Neurones</a:t>
            </a:r>
          </a:p>
        </p:txBody>
      </p:sp>
      <p:sp>
        <p:nvSpPr>
          <p:cNvPr id="35873" name="Text Box 33"/>
          <p:cNvSpPr txBox="1">
            <a:spLocks noChangeArrowheads="1"/>
          </p:cNvSpPr>
          <p:nvPr/>
        </p:nvSpPr>
        <p:spPr bwMode="auto">
          <a:xfrm>
            <a:off x="4427538" y="5949950"/>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1200">
              <a:latin typeface="Arial" charset="0"/>
            </a:endParaRPr>
          </a:p>
        </p:txBody>
      </p:sp>
      <p:sp>
        <p:nvSpPr>
          <p:cNvPr id="35874" name="Text Box 34"/>
          <p:cNvSpPr txBox="1">
            <a:spLocks noChangeArrowheads="1"/>
          </p:cNvSpPr>
          <p:nvPr/>
        </p:nvSpPr>
        <p:spPr bwMode="auto">
          <a:xfrm>
            <a:off x="6588125" y="4581525"/>
            <a:ext cx="1185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a:latin typeface="Arial" charset="0"/>
              </a:rPr>
              <a:t>Conclusion</a:t>
            </a:r>
          </a:p>
        </p:txBody>
      </p:sp>
    </p:spTree>
    <p:extLst>
      <p:ext uri="{BB962C8B-B14F-4D97-AF65-F5344CB8AC3E}">
        <p14:creationId xmlns:p14="http://schemas.microsoft.com/office/powerpoint/2010/main" val="1278863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6"/>
          <p:cNvPicPr>
            <a:picLocks noGrp="1" noChangeAspect="1" noChangeArrowheads="1"/>
          </p:cNvPicPr>
          <p:nvPr>
            <p:ph/>
          </p:nvPr>
        </p:nvPicPr>
        <p:blipFill>
          <a:blip r:embed="rId2">
            <a:extLst>
              <a:ext uri="{28A0092B-C50C-407E-A947-70E740481C1C}">
                <a14:useLocalDpi xmlns:a14="http://schemas.microsoft.com/office/drawing/2010/main" val="0"/>
              </a:ext>
            </a:extLst>
          </a:blip>
          <a:srcRect t="2598" b="2598"/>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1268" name="AutoShape 4"/>
          <p:cNvSpPr>
            <a:spLocks noChangeArrowheads="1"/>
          </p:cNvSpPr>
          <p:nvPr/>
        </p:nvSpPr>
        <p:spPr bwMode="auto">
          <a:xfrm>
            <a:off x="0" y="0"/>
            <a:ext cx="2447925" cy="647700"/>
          </a:xfrm>
          <a:prstGeom prst="wedgeRectCallout">
            <a:avLst>
              <a:gd name="adj1" fmla="val 59532"/>
              <a:gd name="adj2" fmla="val 414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fr-FR" sz="1200">
                <a:cs typeface="+mn-cs"/>
              </a:rPr>
              <a:t>Exemple de problème juridique flou analysé par un réseau de neurones artificiels</a:t>
            </a:r>
          </a:p>
        </p:txBody>
      </p:sp>
      <p:sp>
        <p:nvSpPr>
          <p:cNvPr id="11269" name="AutoShape 5"/>
          <p:cNvSpPr>
            <a:spLocks noChangeArrowheads="1"/>
          </p:cNvSpPr>
          <p:nvPr/>
        </p:nvSpPr>
        <p:spPr bwMode="auto">
          <a:xfrm>
            <a:off x="4716463" y="0"/>
            <a:ext cx="1511300" cy="863600"/>
          </a:xfrm>
          <a:prstGeom prst="wedgeRectCallout">
            <a:avLst>
              <a:gd name="adj1" fmla="val -40440"/>
              <a:gd name="adj2" fmla="val 7407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fr-FR" sz="1200">
                <a:cs typeface="+mn-cs"/>
              </a:rPr>
              <a:t>1- Description de la situation par l</a:t>
            </a:r>
            <a:r>
              <a:rPr lang="ja-JP" altLang="fr-FR" sz="1200">
                <a:latin typeface="Arial"/>
                <a:cs typeface="+mn-cs"/>
              </a:rPr>
              <a:t>’</a:t>
            </a:r>
            <a:r>
              <a:rPr lang="fr-FR" sz="1200">
                <a:cs typeface="+mn-cs"/>
              </a:rPr>
              <a:t>utilisateur (données floues)</a:t>
            </a:r>
          </a:p>
        </p:txBody>
      </p:sp>
      <p:sp>
        <p:nvSpPr>
          <p:cNvPr id="11270" name="AutoShape 6"/>
          <p:cNvSpPr>
            <a:spLocks noChangeArrowheads="1"/>
          </p:cNvSpPr>
          <p:nvPr/>
        </p:nvSpPr>
        <p:spPr bwMode="auto">
          <a:xfrm>
            <a:off x="6769100" y="0"/>
            <a:ext cx="2374900" cy="836613"/>
          </a:xfrm>
          <a:prstGeom prst="wedgeRectCallout">
            <a:avLst>
              <a:gd name="adj1" fmla="val -57352"/>
              <a:gd name="adj2" fmla="val 5038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fr-FR" sz="1200">
                <a:cs typeface="+mn-cs"/>
              </a:rPr>
              <a:t>3- Justification du diagnostic exprimé sous la forme de pourcentage d</a:t>
            </a:r>
            <a:r>
              <a:rPr lang="ja-JP" altLang="fr-FR" sz="1200">
                <a:latin typeface="Arial"/>
                <a:cs typeface="+mn-cs"/>
              </a:rPr>
              <a:t>’</a:t>
            </a:r>
            <a:r>
              <a:rPr lang="fr-FR" sz="1200">
                <a:cs typeface="+mn-cs"/>
              </a:rPr>
              <a:t>influence de chaque critère sur la décision</a:t>
            </a:r>
          </a:p>
        </p:txBody>
      </p:sp>
      <p:sp>
        <p:nvSpPr>
          <p:cNvPr id="11271" name="AutoShape 7"/>
          <p:cNvSpPr>
            <a:spLocks noChangeArrowheads="1"/>
          </p:cNvSpPr>
          <p:nvPr/>
        </p:nvSpPr>
        <p:spPr bwMode="auto">
          <a:xfrm>
            <a:off x="755650" y="6021388"/>
            <a:ext cx="1728788" cy="431800"/>
          </a:xfrm>
          <a:prstGeom prst="wedgeRectCallout">
            <a:avLst>
              <a:gd name="adj1" fmla="val 64144"/>
              <a:gd name="adj2" fmla="val -595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fr-FR" sz="1200">
                <a:cs typeface="+mn-cs"/>
              </a:rPr>
              <a:t>2- Diagnostic proposé par le système</a:t>
            </a:r>
          </a:p>
        </p:txBody>
      </p:sp>
      <p:sp>
        <p:nvSpPr>
          <p:cNvPr id="11272" name="Rectangle 8"/>
          <p:cNvSpPr>
            <a:spLocks noChangeArrowheads="1"/>
          </p:cNvSpPr>
          <p:nvPr/>
        </p:nvSpPr>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273" name="Rectangle 9"/>
          <p:cNvSpPr>
            <a:spLocks noChangeArrowheads="1"/>
          </p:cNvSpPr>
          <p:nvPr/>
        </p:nvSpPr>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274" name="Rectangle 10"/>
          <p:cNvSpPr>
            <a:spLocks noChangeArrowheads="1"/>
          </p:cNvSpPr>
          <p:nvPr/>
        </p:nvSpPr>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275" name="Rectangle 11"/>
          <p:cNvSpPr>
            <a:spLocks noChangeArrowheads="1"/>
          </p:cNvSpPr>
          <p:nvPr/>
        </p:nvSpPr>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276" name="Rectangle 12"/>
          <p:cNvSpPr>
            <a:spLocks noChangeArrowheads="1"/>
          </p:cNvSpPr>
          <p:nvPr/>
        </p:nvSpPr>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2485122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2355" y="32991"/>
            <a:ext cx="8274445" cy="3393864"/>
          </a:xfrm>
        </p:spPr>
        <p:txBody>
          <a:bodyPr>
            <a:normAutofit fontScale="90000"/>
          </a:bodyPr>
          <a:lstStyle/>
          <a:p>
            <a:r>
              <a:rPr lang="fr-FR" sz="5300" dirty="0" smtClean="0">
                <a:solidFill>
                  <a:srgbClr val="FF0000"/>
                </a:solidFill>
              </a:rPr>
              <a:t>Résultats</a:t>
            </a:r>
            <a:br>
              <a:rPr lang="fr-FR" sz="5300" dirty="0" smtClean="0">
                <a:solidFill>
                  <a:srgbClr val="FF0000"/>
                </a:solidFill>
              </a:rPr>
            </a:br>
            <a:r>
              <a:rPr lang="fr-FR" sz="5300" dirty="0" smtClean="0">
                <a:solidFill>
                  <a:srgbClr val="FF0000"/>
                </a:solidFill>
              </a:rPr>
              <a:t/>
            </a:r>
            <a:br>
              <a:rPr lang="fr-FR" sz="5300" dirty="0" smtClean="0">
                <a:solidFill>
                  <a:srgbClr val="FF0000"/>
                </a:solidFill>
              </a:rPr>
            </a:br>
            <a:r>
              <a:rPr lang="fr-FR" dirty="0" smtClean="0"/>
              <a:t> Dépasser la limite de la présentation </a:t>
            </a:r>
            <a:r>
              <a:rPr lang="fr-FR" dirty="0" smtClean="0">
                <a:solidFill>
                  <a:srgbClr val="0000FF"/>
                </a:solidFill>
              </a:rPr>
              <a:t>linéaire </a:t>
            </a:r>
            <a:r>
              <a:rPr lang="fr-FR" dirty="0" smtClean="0"/>
              <a:t>du </a:t>
            </a:r>
            <a:r>
              <a:rPr lang="fr-FR" dirty="0"/>
              <a:t>droit</a:t>
            </a:r>
            <a:br>
              <a:rPr lang="fr-FR" dirty="0"/>
            </a:br>
            <a:endParaRPr lang="fr-FR" dirty="0"/>
          </a:p>
        </p:txBody>
      </p:sp>
      <p:sp>
        <p:nvSpPr>
          <p:cNvPr id="3" name="Espace réservé du contenu 2"/>
          <p:cNvSpPr>
            <a:spLocks noGrp="1"/>
          </p:cNvSpPr>
          <p:nvPr>
            <p:ph idx="1"/>
          </p:nvPr>
        </p:nvSpPr>
        <p:spPr>
          <a:xfrm>
            <a:off x="208173" y="3560434"/>
            <a:ext cx="8478627" cy="3060723"/>
          </a:xfrm>
        </p:spPr>
        <p:txBody>
          <a:bodyPr>
            <a:noAutofit/>
          </a:bodyPr>
          <a:lstStyle/>
          <a:p>
            <a:pPr marL="0" indent="0">
              <a:buNone/>
            </a:pPr>
            <a:r>
              <a:rPr lang="fr-FR" sz="4000" dirty="0"/>
              <a:t>R</a:t>
            </a:r>
            <a:r>
              <a:rPr lang="fr-FR" sz="4000" dirty="0" smtClean="0"/>
              <a:t>epérer les </a:t>
            </a:r>
            <a:r>
              <a:rPr lang="fr-FR" sz="4000" dirty="0" smtClean="0">
                <a:solidFill>
                  <a:srgbClr val="0000FF"/>
                </a:solidFill>
              </a:rPr>
              <a:t>lieux/causes </a:t>
            </a:r>
            <a:r>
              <a:rPr lang="fr-FR" sz="4000" dirty="0" smtClean="0"/>
              <a:t>de complexité du droit</a:t>
            </a:r>
          </a:p>
          <a:p>
            <a:pPr marL="0" indent="0">
              <a:buNone/>
            </a:pPr>
            <a:endParaRPr lang="fr-FR" sz="4000" dirty="0"/>
          </a:p>
          <a:p>
            <a:pPr marL="0" indent="0">
              <a:buNone/>
            </a:pPr>
            <a:r>
              <a:rPr lang="fr-FR" sz="4000" dirty="0" smtClean="0"/>
              <a:t>Représenter la </a:t>
            </a:r>
            <a:r>
              <a:rPr lang="fr-FR" sz="4000" dirty="0" smtClean="0">
                <a:solidFill>
                  <a:srgbClr val="0000FF"/>
                </a:solidFill>
              </a:rPr>
              <a:t>dynamique </a:t>
            </a:r>
            <a:r>
              <a:rPr lang="fr-FR" sz="4000" dirty="0" smtClean="0"/>
              <a:t>du droit </a:t>
            </a:r>
            <a:endParaRPr lang="fr-FR" sz="4000" dirty="0"/>
          </a:p>
        </p:txBody>
      </p:sp>
    </p:spTree>
    <p:extLst>
      <p:ext uri="{BB962C8B-B14F-4D97-AF65-F5344CB8AC3E}">
        <p14:creationId xmlns:p14="http://schemas.microsoft.com/office/powerpoint/2010/main" val="35093730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dirty="0" smtClean="0"/>
              <a:t>renouveler les</a:t>
            </a:r>
            <a:endParaRPr lang="fr-FR" dirty="0"/>
          </a:p>
        </p:txBody>
      </p:sp>
      <p:sp>
        <p:nvSpPr>
          <p:cNvPr id="3" name="Espace réservé du contenu 2"/>
          <p:cNvSpPr>
            <a:spLocks noGrp="1"/>
          </p:cNvSpPr>
          <p:nvPr>
            <p:ph idx="1"/>
          </p:nvPr>
        </p:nvSpPr>
        <p:spPr>
          <a:xfrm>
            <a:off x="457200" y="1600200"/>
            <a:ext cx="8500188" cy="4525963"/>
          </a:xfrm>
        </p:spPr>
        <p:txBody>
          <a:bodyPr/>
          <a:lstStyle/>
          <a:p>
            <a:pPr marL="0" indent="0">
              <a:buNone/>
            </a:pPr>
            <a:endParaRPr lang="fr-FR" dirty="0" smtClean="0"/>
          </a:p>
          <a:p>
            <a:pPr marL="0" indent="0">
              <a:buNone/>
            </a:pPr>
            <a:r>
              <a:rPr lang="fr-FR" sz="4400" dirty="0">
                <a:solidFill>
                  <a:srgbClr val="000000"/>
                </a:solidFill>
              </a:rPr>
              <a:t>q</a:t>
            </a:r>
            <a:r>
              <a:rPr lang="fr-FR" sz="4400" dirty="0" smtClean="0">
                <a:solidFill>
                  <a:srgbClr val="000000"/>
                </a:solidFill>
              </a:rPr>
              <a:t>uestions de théorie du droit </a:t>
            </a:r>
            <a:r>
              <a:rPr lang="fr-FR" sz="4400" dirty="0" smtClean="0">
                <a:solidFill>
                  <a:srgbClr val="0000FF"/>
                </a:solidFill>
              </a:rPr>
              <a:t>(résilience, auto-organisation, densité, …)</a:t>
            </a:r>
            <a:endParaRPr lang="fr-FR" sz="4400" dirty="0">
              <a:solidFill>
                <a:srgbClr val="0000FF"/>
              </a:solidFill>
            </a:endParaRPr>
          </a:p>
        </p:txBody>
      </p:sp>
    </p:spTree>
    <p:extLst>
      <p:ext uri="{BB962C8B-B14F-4D97-AF65-F5344CB8AC3E}">
        <p14:creationId xmlns:p14="http://schemas.microsoft.com/office/powerpoint/2010/main" val="20192774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913" y="103188"/>
            <a:ext cx="8242300" cy="2236666"/>
          </a:xfrm>
        </p:spPr>
        <p:txBody>
          <a:bodyPr>
            <a:normAutofit/>
          </a:bodyPr>
          <a:lstStyle/>
          <a:p>
            <a:r>
              <a:rPr lang="fr-FR" sz="6000" dirty="0" smtClean="0"/>
              <a:t>en Conclusion</a:t>
            </a:r>
            <a:br>
              <a:rPr lang="fr-FR" sz="6000" dirty="0" smtClean="0"/>
            </a:br>
            <a:endParaRPr lang="fr-FR" sz="6000" dirty="0"/>
          </a:p>
        </p:txBody>
      </p:sp>
      <p:sp>
        <p:nvSpPr>
          <p:cNvPr id="3" name="Espace réservé du contenu 2"/>
          <p:cNvSpPr>
            <a:spLocks noGrp="1"/>
          </p:cNvSpPr>
          <p:nvPr>
            <p:ph sz="half" idx="1"/>
          </p:nvPr>
        </p:nvSpPr>
        <p:spPr>
          <a:xfrm>
            <a:off x="457199" y="1600200"/>
            <a:ext cx="8228013" cy="4600575"/>
          </a:xfrm>
        </p:spPr>
        <p:txBody>
          <a:bodyPr>
            <a:normAutofit/>
          </a:bodyPr>
          <a:lstStyle/>
          <a:p>
            <a:pPr marL="0" indent="0">
              <a:buNone/>
            </a:pPr>
            <a:r>
              <a:rPr lang="fr-FR" dirty="0" smtClean="0"/>
              <a:t>1- Renouvellement des méthodes en Science sociales</a:t>
            </a:r>
          </a:p>
          <a:p>
            <a:pPr marL="0" indent="0">
              <a:buNone/>
            </a:pPr>
            <a:r>
              <a:rPr lang="fr-FR" dirty="0" smtClean="0"/>
              <a:t>à condition de disposer de données</a:t>
            </a:r>
          </a:p>
          <a:p>
            <a:pPr marL="0" indent="0">
              <a:buNone/>
            </a:pPr>
            <a:endParaRPr lang="fr-FR" dirty="0"/>
          </a:p>
          <a:p>
            <a:pPr marL="0" indent="0">
              <a:buNone/>
            </a:pPr>
            <a:r>
              <a:rPr lang="fr-FR" dirty="0" smtClean="0"/>
              <a:t>2- Perspectives nouvelles avec le développement </a:t>
            </a:r>
            <a:endParaRPr lang="fr-FR" dirty="0"/>
          </a:p>
          <a:p>
            <a:pPr marL="0" indent="0">
              <a:buNone/>
            </a:pPr>
            <a:r>
              <a:rPr lang="fr-FR" dirty="0" smtClean="0"/>
              <a:t>des </a:t>
            </a:r>
            <a:r>
              <a:rPr lang="fr-FR" i="1" dirty="0" err="1" smtClean="0"/>
              <a:t>big</a:t>
            </a:r>
            <a:r>
              <a:rPr lang="fr-FR" i="1" dirty="0" smtClean="0"/>
              <a:t> data</a:t>
            </a:r>
            <a:r>
              <a:rPr lang="fr-FR" dirty="0" smtClean="0"/>
              <a:t>, de </a:t>
            </a:r>
            <a:r>
              <a:rPr lang="fr-FR" i="1" dirty="0" smtClean="0"/>
              <a:t>l’open data </a:t>
            </a:r>
            <a:r>
              <a:rPr lang="fr-FR" dirty="0" smtClean="0"/>
              <a:t>et et des </a:t>
            </a:r>
            <a:r>
              <a:rPr lang="fr-FR" i="1" dirty="0" smtClean="0"/>
              <a:t>algorithmes décisionnels</a:t>
            </a:r>
          </a:p>
          <a:p>
            <a:endParaRPr lang="fr-FR" dirty="0"/>
          </a:p>
          <a:p>
            <a:endParaRPr lang="fr-FR" dirty="0" smtClean="0"/>
          </a:p>
          <a:p>
            <a:endParaRPr lang="fr-FR" dirty="0"/>
          </a:p>
          <a:p>
            <a:endParaRPr lang="fr-FR" dirty="0" smtClean="0"/>
          </a:p>
          <a:p>
            <a:pPr marL="0" indent="0">
              <a:buNone/>
            </a:pPr>
            <a:endParaRPr lang="fr-FR" dirty="0" smtClean="0"/>
          </a:p>
          <a:p>
            <a:endParaRPr lang="fr-FR" dirty="0"/>
          </a:p>
        </p:txBody>
      </p:sp>
    </p:spTree>
    <p:extLst>
      <p:ext uri="{BB962C8B-B14F-4D97-AF65-F5344CB8AC3E}">
        <p14:creationId xmlns:p14="http://schemas.microsoft.com/office/powerpoint/2010/main" val="1365342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11360"/>
            <a:ext cx="8350730" cy="6103332"/>
          </a:xfrm>
        </p:spPr>
        <p:txBody>
          <a:bodyPr>
            <a:noAutofit/>
          </a:bodyPr>
          <a:lstStyle/>
          <a:p>
            <a:pPr marL="0" indent="0" algn="ctr">
              <a:buNone/>
            </a:pPr>
            <a:r>
              <a:rPr lang="fr-FR" sz="5400" dirty="0" smtClean="0"/>
              <a:t>« La méthode de la complexité nous demande de penser sans jamais clore les concepts, … et de rétablir des articulations entre ce qui disjoint » </a:t>
            </a:r>
            <a:r>
              <a:rPr lang="fr-FR" sz="5400" dirty="0"/>
              <a:t>E.MORIN, 1999</a:t>
            </a:r>
          </a:p>
          <a:p>
            <a:pPr marL="0" indent="0" algn="ctr">
              <a:buNone/>
            </a:pPr>
            <a:endParaRPr lang="fr-FR" sz="5400" dirty="0" smtClean="0"/>
          </a:p>
        </p:txBody>
      </p:sp>
    </p:spTree>
    <p:extLst>
      <p:ext uri="{BB962C8B-B14F-4D97-AF65-F5344CB8AC3E}">
        <p14:creationId xmlns:p14="http://schemas.microsoft.com/office/powerpoint/2010/main" val="3105759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ctr">
              <a:buNone/>
            </a:pPr>
            <a:r>
              <a:rPr lang="fr-FR" sz="6600" dirty="0" smtClean="0"/>
              <a:t>« La complexité est un ordre dont on ne connaît pas le code »</a:t>
            </a:r>
          </a:p>
          <a:p>
            <a:pPr marL="0" indent="0">
              <a:buNone/>
            </a:pPr>
            <a:r>
              <a:rPr lang="fr-FR" sz="5400" dirty="0" smtClean="0"/>
              <a:t>		Henri ATLAN, 1979</a:t>
            </a:r>
            <a:endParaRPr lang="fr-FR" sz="5400" dirty="0"/>
          </a:p>
        </p:txBody>
      </p:sp>
    </p:spTree>
    <p:extLst>
      <p:ext uri="{BB962C8B-B14F-4D97-AF65-F5344CB8AC3E}">
        <p14:creationId xmlns:p14="http://schemas.microsoft.com/office/powerpoint/2010/main" val="150122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FR" dirty="0" smtClean="0"/>
              <a:t>« La </a:t>
            </a:r>
            <a:r>
              <a:rPr lang="fr-FR" dirty="0"/>
              <a:t>complexité </a:t>
            </a:r>
            <a:r>
              <a:rPr lang="fr-FR" dirty="0" smtClean="0"/>
              <a:t>est …</a:t>
            </a:r>
            <a:endParaRPr lang="en-US" dirty="0"/>
          </a:p>
        </p:txBody>
      </p:sp>
      <p:sp>
        <p:nvSpPr>
          <p:cNvPr id="45059" name="Rectangle 3"/>
          <p:cNvSpPr>
            <a:spLocks noGrp="1" noChangeArrowheads="1"/>
          </p:cNvSpPr>
          <p:nvPr>
            <p:ph idx="1"/>
          </p:nvPr>
        </p:nvSpPr>
        <p:spPr/>
        <p:txBody>
          <a:bodyPr>
            <a:normAutofit lnSpcReduction="10000"/>
          </a:bodyPr>
          <a:lstStyle/>
          <a:p>
            <a:r>
              <a:rPr lang="fr-FR" dirty="0"/>
              <a:t> </a:t>
            </a:r>
            <a:r>
              <a:rPr lang="fr-FR" dirty="0" smtClean="0"/>
              <a:t>…la </a:t>
            </a:r>
            <a:r>
              <a:rPr lang="fr-FR" dirty="0"/>
              <a:t>propriété émergente des </a:t>
            </a:r>
            <a:r>
              <a:rPr lang="fr-FR" u="sng" dirty="0"/>
              <a:t>systèmes</a:t>
            </a:r>
            <a:r>
              <a:rPr lang="fr-FR" dirty="0"/>
              <a:t> non </a:t>
            </a:r>
            <a:r>
              <a:rPr lang="fr-FR" u="sng" dirty="0"/>
              <a:t>linéaires</a:t>
            </a:r>
            <a:r>
              <a:rPr lang="fr-FR" dirty="0"/>
              <a:t> à la charnière entre la </a:t>
            </a:r>
            <a:r>
              <a:rPr lang="fr-FR" i="1" dirty="0"/>
              <a:t>stabilité et l</a:t>
            </a:r>
            <a:r>
              <a:rPr lang="ja-JP" altLang="fr-FR" i="1" dirty="0">
                <a:latin typeface="Arial"/>
              </a:rPr>
              <a:t>’</a:t>
            </a:r>
            <a:r>
              <a:rPr lang="fr-FR" i="1" dirty="0"/>
              <a:t>instabilité</a:t>
            </a:r>
            <a:r>
              <a:rPr lang="fr-FR" i="1" dirty="0" smtClean="0"/>
              <a:t>.</a:t>
            </a:r>
          </a:p>
          <a:p>
            <a:pPr marL="0" indent="0">
              <a:buNone/>
            </a:pPr>
            <a:r>
              <a:rPr lang="fr-FR" i="1" dirty="0" smtClean="0"/>
              <a:t> </a:t>
            </a:r>
          </a:p>
          <a:p>
            <a:r>
              <a:rPr lang="fr-FR" dirty="0"/>
              <a:t>	</a:t>
            </a:r>
            <a:r>
              <a:rPr lang="fr-FR" dirty="0" smtClean="0"/>
              <a:t>Elle </a:t>
            </a:r>
            <a:r>
              <a:rPr lang="fr-FR" dirty="0"/>
              <a:t>constitue la nouvelle frontière de la pensée scientifique de plus en plus à </a:t>
            </a:r>
            <a:r>
              <a:rPr lang="fr-FR" dirty="0" err="1" smtClean="0"/>
              <a:t>létroit</a:t>
            </a:r>
            <a:r>
              <a:rPr lang="fr-FR" dirty="0" smtClean="0"/>
              <a:t> </a:t>
            </a:r>
            <a:r>
              <a:rPr lang="fr-FR" dirty="0"/>
              <a:t>dans le </a:t>
            </a:r>
            <a:r>
              <a:rPr lang="fr-FR" b="1" dirty="0"/>
              <a:t>déterminisme </a:t>
            </a:r>
            <a:r>
              <a:rPr lang="fr-FR" b="1" dirty="0" smtClean="0"/>
              <a:t>réductionniste.</a:t>
            </a:r>
            <a:r>
              <a:rPr lang="fr-FR" b="1" dirty="0"/>
              <a:t> </a:t>
            </a:r>
            <a:endParaRPr lang="fr-FR" b="1" dirty="0" smtClean="0"/>
          </a:p>
          <a:p>
            <a:endParaRPr lang="fr-FR" b="1" dirty="0"/>
          </a:p>
          <a:p>
            <a:pPr>
              <a:buFontTx/>
              <a:buNone/>
            </a:pPr>
            <a:r>
              <a:rPr lang="fr-FR" sz="2400" dirty="0"/>
              <a:t>G. </a:t>
            </a:r>
            <a:r>
              <a:rPr lang="fr-FR" sz="2400" dirty="0" err="1"/>
              <a:t>Nicolis</a:t>
            </a:r>
            <a:r>
              <a:rPr lang="fr-FR" sz="2400" dirty="0"/>
              <a:t>, I. Prigogine, A la rencontre du complexe, PUF, 1992</a:t>
            </a:r>
          </a:p>
        </p:txBody>
      </p:sp>
    </p:spTree>
    <p:extLst>
      <p:ext uri="{BB962C8B-B14F-4D97-AF65-F5344CB8AC3E}">
        <p14:creationId xmlns:p14="http://schemas.microsoft.com/office/powerpoint/2010/main" val="6567174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913" y="103187"/>
            <a:ext cx="8242300" cy="3685148"/>
          </a:xfrm>
        </p:spPr>
        <p:txBody>
          <a:bodyPr>
            <a:normAutofit/>
          </a:bodyPr>
          <a:lstStyle/>
          <a:p>
            <a:r>
              <a:rPr lang="fr-FR" dirty="0" smtClean="0"/>
              <a:t>cet Atelier 2015 est dédiée</a:t>
            </a:r>
            <a:br>
              <a:rPr lang="fr-FR" dirty="0" smtClean="0"/>
            </a:br>
            <a:r>
              <a:rPr lang="fr-FR" dirty="0" smtClean="0"/>
              <a:t> à Véronique </a:t>
            </a:r>
            <a:r>
              <a:rPr lang="fr-FR" dirty="0" err="1" smtClean="0"/>
              <a:t>Tauziac</a:t>
            </a:r>
            <a:r>
              <a:rPr lang="fr-FR" dirty="0" smtClean="0"/>
              <a:t>,</a:t>
            </a:r>
            <a:br>
              <a:rPr lang="fr-FR" dirty="0" smtClean="0"/>
            </a:br>
            <a:r>
              <a:rPr lang="fr-FR" dirty="0" smtClean="0"/>
              <a:t>conceptrice de </a:t>
            </a:r>
            <a:r>
              <a:rPr lang="fr-FR" dirty="0" smtClean="0"/>
              <a:t>MAGICODE, </a:t>
            </a:r>
            <a:br>
              <a:rPr lang="fr-FR" dirty="0" smtClean="0"/>
            </a:br>
            <a:r>
              <a:rPr lang="fr-FR" dirty="0" smtClean="0"/>
              <a:t>qui nous a prêté </a:t>
            </a:r>
            <a:r>
              <a:rPr lang="fr-FR" smtClean="0"/>
              <a:t>quelques-unes de </a:t>
            </a:r>
            <a:r>
              <a:rPr lang="fr-FR" dirty="0" smtClean="0"/>
              <a:t>ses propres diapositives</a:t>
            </a:r>
            <a:endParaRPr lang="fr-FR" dirty="0"/>
          </a:p>
        </p:txBody>
      </p:sp>
    </p:spTree>
    <p:extLst>
      <p:ext uri="{BB962C8B-B14F-4D97-AF65-F5344CB8AC3E}">
        <p14:creationId xmlns:p14="http://schemas.microsoft.com/office/powerpoint/2010/main" val="37691437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20638" y="26988"/>
            <a:ext cx="9055100" cy="6073775"/>
            <a:chOff x="13" y="17"/>
            <a:chExt cx="5704" cy="3826"/>
          </a:xfrm>
        </p:grpSpPr>
        <p:grpSp>
          <p:nvGrpSpPr>
            <p:cNvPr id="39939" name="Group 3"/>
            <p:cNvGrpSpPr>
              <a:grpSpLocks/>
            </p:cNvGrpSpPr>
            <p:nvPr/>
          </p:nvGrpSpPr>
          <p:grpSpPr bwMode="auto">
            <a:xfrm>
              <a:off x="4324" y="40"/>
              <a:ext cx="1362" cy="580"/>
              <a:chOff x="4324" y="40"/>
              <a:chExt cx="1362" cy="580"/>
            </a:xfrm>
          </p:grpSpPr>
          <p:sp>
            <p:nvSpPr>
              <p:cNvPr id="39940" name="Rectangle 4"/>
              <p:cNvSpPr>
                <a:spLocks noChangeArrowheads="1"/>
              </p:cNvSpPr>
              <p:nvPr/>
            </p:nvSpPr>
            <p:spPr bwMode="auto">
              <a:xfrm>
                <a:off x="5487" y="40"/>
                <a:ext cx="82" cy="164"/>
              </a:xfrm>
              <a:prstGeom prst="rect">
                <a:avLst/>
              </a:prstGeom>
              <a:solidFill>
                <a:schemeClr val="folHlink"/>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800" b="1">
                    <a:solidFill>
                      <a:schemeClr val="hlink"/>
                    </a:solidFill>
                    <a:latin typeface="Arial" charset="0"/>
                  </a:rPr>
                  <a:t>5</a:t>
                </a:r>
              </a:p>
              <a:p>
                <a:pPr defTabSz="244475" eaLnBrk="1" hangingPunct="1">
                  <a:lnSpc>
                    <a:spcPct val="90000"/>
                  </a:lnSpc>
                </a:pPr>
                <a:endParaRPr lang="fr-FR" sz="800" b="1">
                  <a:solidFill>
                    <a:schemeClr val="hlink"/>
                  </a:solidFill>
                  <a:latin typeface="Arial" charset="0"/>
                </a:endParaRPr>
              </a:p>
            </p:txBody>
          </p:sp>
          <p:sp>
            <p:nvSpPr>
              <p:cNvPr id="39941" name="Rectangle 5"/>
              <p:cNvSpPr>
                <a:spLocks noChangeArrowheads="1"/>
              </p:cNvSpPr>
              <p:nvPr/>
            </p:nvSpPr>
            <p:spPr bwMode="auto">
              <a:xfrm>
                <a:off x="5377" y="190"/>
                <a:ext cx="309" cy="43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42" name="Rectangle 6"/>
              <p:cNvSpPr>
                <a:spLocks noChangeArrowheads="1"/>
              </p:cNvSpPr>
              <p:nvPr/>
            </p:nvSpPr>
            <p:spPr bwMode="auto">
              <a:xfrm>
                <a:off x="5193" y="40"/>
                <a:ext cx="82" cy="164"/>
              </a:xfrm>
              <a:prstGeom prst="rect">
                <a:avLst/>
              </a:prstGeom>
              <a:solidFill>
                <a:schemeClr val="folHlink"/>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800" b="1">
                    <a:solidFill>
                      <a:schemeClr val="hlink"/>
                    </a:solidFill>
                    <a:latin typeface="Arial" charset="0"/>
                  </a:rPr>
                  <a:t>4</a:t>
                </a:r>
              </a:p>
              <a:p>
                <a:pPr defTabSz="244475" eaLnBrk="1" hangingPunct="1">
                  <a:lnSpc>
                    <a:spcPct val="90000"/>
                  </a:lnSpc>
                </a:pPr>
                <a:endParaRPr lang="fr-FR" sz="800" b="1">
                  <a:solidFill>
                    <a:schemeClr val="hlink"/>
                  </a:solidFill>
                  <a:latin typeface="Arial" charset="0"/>
                </a:endParaRPr>
              </a:p>
            </p:txBody>
          </p:sp>
          <p:sp>
            <p:nvSpPr>
              <p:cNvPr id="39943" name="Rectangle 7"/>
              <p:cNvSpPr>
                <a:spLocks noChangeArrowheads="1"/>
              </p:cNvSpPr>
              <p:nvPr/>
            </p:nvSpPr>
            <p:spPr bwMode="auto">
              <a:xfrm>
                <a:off x="4856" y="40"/>
                <a:ext cx="82" cy="164"/>
              </a:xfrm>
              <a:prstGeom prst="rect">
                <a:avLst/>
              </a:prstGeom>
              <a:solidFill>
                <a:schemeClr val="folHlink"/>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800" b="1">
                    <a:solidFill>
                      <a:schemeClr val="hlink"/>
                    </a:solidFill>
                    <a:latin typeface="Arial" charset="0"/>
                  </a:rPr>
                  <a:t>3</a:t>
                </a:r>
              </a:p>
              <a:p>
                <a:pPr defTabSz="244475" eaLnBrk="1" hangingPunct="1">
                  <a:lnSpc>
                    <a:spcPct val="90000"/>
                  </a:lnSpc>
                </a:pPr>
                <a:endParaRPr lang="fr-FR" sz="800" b="1">
                  <a:solidFill>
                    <a:schemeClr val="hlink"/>
                  </a:solidFill>
                  <a:latin typeface="Arial" charset="0"/>
                </a:endParaRPr>
              </a:p>
            </p:txBody>
          </p:sp>
          <p:sp>
            <p:nvSpPr>
              <p:cNvPr id="39944" name="Rectangle 8"/>
              <p:cNvSpPr>
                <a:spLocks noChangeArrowheads="1"/>
              </p:cNvSpPr>
              <p:nvPr/>
            </p:nvSpPr>
            <p:spPr bwMode="auto">
              <a:xfrm>
                <a:off x="4609" y="40"/>
                <a:ext cx="82" cy="164"/>
              </a:xfrm>
              <a:prstGeom prst="rect">
                <a:avLst/>
              </a:prstGeom>
              <a:solidFill>
                <a:schemeClr val="folHlink"/>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800" b="1">
                    <a:solidFill>
                      <a:schemeClr val="hlink"/>
                    </a:solidFill>
                    <a:latin typeface="Arial" charset="0"/>
                  </a:rPr>
                  <a:t>2</a:t>
                </a:r>
              </a:p>
              <a:p>
                <a:pPr defTabSz="244475" eaLnBrk="1" hangingPunct="1">
                  <a:lnSpc>
                    <a:spcPct val="90000"/>
                  </a:lnSpc>
                </a:pPr>
                <a:endParaRPr lang="fr-FR" sz="800" b="1">
                  <a:solidFill>
                    <a:schemeClr val="hlink"/>
                  </a:solidFill>
                  <a:latin typeface="Arial" charset="0"/>
                </a:endParaRPr>
              </a:p>
            </p:txBody>
          </p:sp>
          <p:sp>
            <p:nvSpPr>
              <p:cNvPr id="39945" name="Rectangle 9"/>
              <p:cNvSpPr>
                <a:spLocks noChangeArrowheads="1"/>
              </p:cNvSpPr>
              <p:nvPr/>
            </p:nvSpPr>
            <p:spPr bwMode="auto">
              <a:xfrm>
                <a:off x="4341" y="40"/>
                <a:ext cx="82" cy="164"/>
              </a:xfrm>
              <a:prstGeom prst="rect">
                <a:avLst/>
              </a:prstGeom>
              <a:solidFill>
                <a:schemeClr val="folHlink"/>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800" b="1">
                    <a:solidFill>
                      <a:schemeClr val="hlink"/>
                    </a:solidFill>
                    <a:latin typeface="Arial" charset="0"/>
                  </a:rPr>
                  <a:t>1</a:t>
                </a:r>
              </a:p>
              <a:p>
                <a:pPr defTabSz="244475" eaLnBrk="1" hangingPunct="1">
                  <a:lnSpc>
                    <a:spcPct val="90000"/>
                  </a:lnSpc>
                </a:pPr>
                <a:endParaRPr lang="fr-FR" sz="800" b="1">
                  <a:solidFill>
                    <a:schemeClr val="hlink"/>
                  </a:solidFill>
                  <a:latin typeface="Arial" charset="0"/>
                </a:endParaRPr>
              </a:p>
            </p:txBody>
          </p:sp>
          <p:sp>
            <p:nvSpPr>
              <p:cNvPr id="39946" name="Rectangle 10"/>
              <p:cNvSpPr>
                <a:spLocks noChangeArrowheads="1"/>
              </p:cNvSpPr>
              <p:nvPr/>
            </p:nvSpPr>
            <p:spPr bwMode="auto">
              <a:xfrm>
                <a:off x="4324" y="190"/>
                <a:ext cx="110" cy="430"/>
              </a:xfrm>
              <a:prstGeom prst="rect">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47" name="Rectangle 11"/>
              <p:cNvSpPr>
                <a:spLocks noChangeArrowheads="1"/>
              </p:cNvSpPr>
              <p:nvPr/>
            </p:nvSpPr>
            <p:spPr bwMode="auto">
              <a:xfrm>
                <a:off x="4751" y="190"/>
                <a:ext cx="308" cy="43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48" name="Rectangle 12"/>
              <p:cNvSpPr>
                <a:spLocks noChangeArrowheads="1"/>
              </p:cNvSpPr>
              <p:nvPr/>
            </p:nvSpPr>
            <p:spPr bwMode="auto">
              <a:xfrm>
                <a:off x="4759" y="194"/>
                <a:ext cx="285"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algn="ctr" defTabSz="244475">
                  <a:lnSpc>
                    <a:spcPct val="90000"/>
                  </a:lnSpc>
                </a:pPr>
                <a:r>
                  <a:rPr lang="fr-FR" sz="400" b="1">
                    <a:solidFill>
                      <a:srgbClr val="00279F"/>
                    </a:solidFill>
                    <a:latin typeface="Arial" charset="0"/>
                  </a:rPr>
                  <a:t>Texte</a:t>
                </a:r>
              </a:p>
              <a:p>
                <a:pPr algn="ctr" defTabSz="244475">
                  <a:lnSpc>
                    <a:spcPct val="90000"/>
                  </a:lnSpc>
                </a:pPr>
                <a:r>
                  <a:rPr lang="fr-FR" sz="400" b="1">
                    <a:solidFill>
                      <a:srgbClr val="00279F"/>
                    </a:solidFill>
                    <a:latin typeface="Arial" charset="0"/>
                  </a:rPr>
                  <a:t>(droit constant)</a:t>
                </a:r>
              </a:p>
            </p:txBody>
          </p:sp>
          <p:sp>
            <p:nvSpPr>
              <p:cNvPr id="39949" name="Rectangle 13"/>
              <p:cNvSpPr>
                <a:spLocks noChangeArrowheads="1"/>
              </p:cNvSpPr>
              <p:nvPr/>
            </p:nvSpPr>
            <p:spPr bwMode="auto">
              <a:xfrm>
                <a:off x="4436" y="190"/>
                <a:ext cx="309" cy="43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50" name="Rectangle 14"/>
              <p:cNvSpPr>
                <a:spLocks noChangeArrowheads="1"/>
              </p:cNvSpPr>
              <p:nvPr/>
            </p:nvSpPr>
            <p:spPr bwMode="auto">
              <a:xfrm>
                <a:off x="4437" y="194"/>
                <a:ext cx="269"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algn="ctr" defTabSz="244475">
                  <a:lnSpc>
                    <a:spcPct val="90000"/>
                  </a:lnSpc>
                </a:pPr>
                <a:r>
                  <a:rPr lang="fr-FR" sz="400" b="1">
                    <a:solidFill>
                      <a:srgbClr val="00279F"/>
                    </a:solidFill>
                    <a:latin typeface="Arial" charset="0"/>
                  </a:rPr>
                  <a:t>Références du</a:t>
                </a:r>
              </a:p>
              <a:p>
                <a:pPr algn="ctr" defTabSz="244475">
                  <a:lnSpc>
                    <a:spcPct val="90000"/>
                  </a:lnSpc>
                </a:pPr>
                <a:r>
                  <a:rPr lang="fr-FR" sz="400" b="1">
                    <a:solidFill>
                      <a:srgbClr val="00279F"/>
                    </a:solidFill>
                    <a:latin typeface="Arial" charset="0"/>
                  </a:rPr>
                  <a:t>texte</a:t>
                </a:r>
              </a:p>
            </p:txBody>
          </p:sp>
          <p:sp>
            <p:nvSpPr>
              <p:cNvPr id="39951" name="Rectangle 15"/>
              <p:cNvSpPr>
                <a:spLocks noChangeArrowheads="1"/>
              </p:cNvSpPr>
              <p:nvPr/>
            </p:nvSpPr>
            <p:spPr bwMode="auto">
              <a:xfrm>
                <a:off x="5062" y="190"/>
                <a:ext cx="308" cy="430"/>
              </a:xfrm>
              <a:prstGeom prst="rect">
                <a:avLst/>
              </a:prstGeom>
              <a:solidFill>
                <a:schemeClr val="folHlink"/>
              </a:solidFill>
              <a:ln w="12700">
                <a:solidFill>
                  <a:schemeClr val="tx1"/>
                </a:solidFill>
                <a:miter lim="800000"/>
                <a:headEnd/>
                <a:tailEnd/>
              </a:ln>
              <a:effectLst>
                <a:outerShdw blurRad="63500" dist="38099" dir="2700000" algn="ctr" rotWithShape="0">
                  <a:schemeClr val="accent2">
                    <a:alpha val="74998"/>
                  </a:schemeClr>
                </a:outerShdw>
              </a:effectLst>
            </p:spPr>
            <p:txBody>
              <a:bodyPr wrap="none" anchor="ctr"/>
              <a:lstStyle/>
              <a:p>
                <a:endParaRPr lang="fr-FR"/>
              </a:p>
            </p:txBody>
          </p:sp>
          <p:sp>
            <p:nvSpPr>
              <p:cNvPr id="39952" name="Rectangle 16"/>
              <p:cNvSpPr>
                <a:spLocks noChangeArrowheads="1"/>
              </p:cNvSpPr>
              <p:nvPr/>
            </p:nvSpPr>
            <p:spPr bwMode="auto">
              <a:xfrm>
                <a:off x="5076" y="194"/>
                <a:ext cx="268" cy="6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400" b="1">
                    <a:solidFill>
                      <a:schemeClr val="accent2"/>
                    </a:solidFill>
                    <a:latin typeface="Arial" charset="0"/>
                  </a:rPr>
                  <a:t>Nouveau texte</a:t>
                </a:r>
              </a:p>
            </p:txBody>
          </p:sp>
          <p:sp>
            <p:nvSpPr>
              <p:cNvPr id="39953" name="Rectangle 17"/>
              <p:cNvSpPr>
                <a:spLocks noChangeArrowheads="1"/>
              </p:cNvSpPr>
              <p:nvPr/>
            </p:nvSpPr>
            <p:spPr bwMode="auto">
              <a:xfrm>
                <a:off x="5384" y="194"/>
                <a:ext cx="269" cy="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0162" tIns="14288" rIns="30162" bIns="14288">
                <a:spAutoFit/>
              </a:bodyPr>
              <a:lstStyle/>
              <a:p>
                <a:pPr defTabSz="244475">
                  <a:lnSpc>
                    <a:spcPct val="90000"/>
                  </a:lnSpc>
                </a:pPr>
                <a:r>
                  <a:rPr lang="fr-FR" sz="400" b="1">
                    <a:solidFill>
                      <a:srgbClr val="CF0E30"/>
                    </a:solidFill>
                    <a:latin typeface="Arial" charset="0"/>
                  </a:rPr>
                  <a:t>Commentaires</a:t>
                </a:r>
              </a:p>
            </p:txBody>
          </p:sp>
        </p:grpSp>
        <p:sp>
          <p:nvSpPr>
            <p:cNvPr id="39954" name="Rectangle 18"/>
            <p:cNvSpPr>
              <a:spLocks noChangeArrowheads="1"/>
            </p:cNvSpPr>
            <p:nvPr/>
          </p:nvSpPr>
          <p:spPr bwMode="auto">
            <a:xfrm>
              <a:off x="13" y="17"/>
              <a:ext cx="2470" cy="243"/>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762000">
                <a:lnSpc>
                  <a:spcPct val="90000"/>
                </a:lnSpc>
              </a:pPr>
              <a:r>
                <a:rPr lang="fr-FR" sz="1600" b="1">
                  <a:latin typeface="Arial" charset="0"/>
                </a:rPr>
                <a:t>document de travail (sous WinWord6)</a:t>
              </a:r>
            </a:p>
          </p:txBody>
        </p:sp>
        <p:sp>
          <p:nvSpPr>
            <p:cNvPr id="39955" name="Rectangle 19"/>
            <p:cNvSpPr>
              <a:spLocks noChangeArrowheads="1"/>
            </p:cNvSpPr>
            <p:nvPr/>
          </p:nvSpPr>
          <p:spPr bwMode="auto">
            <a:xfrm>
              <a:off x="4823" y="1512"/>
              <a:ext cx="872" cy="1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56" name="Rectangle 20"/>
            <p:cNvSpPr>
              <a:spLocks noChangeArrowheads="1"/>
            </p:cNvSpPr>
            <p:nvPr/>
          </p:nvSpPr>
          <p:spPr bwMode="auto">
            <a:xfrm>
              <a:off x="4838" y="1505"/>
              <a:ext cx="879" cy="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9850" tIns="34925" rIns="69850" bIns="34925">
              <a:spAutoFit/>
            </a:bodyPr>
            <a:lstStyle/>
            <a:p>
              <a:pPr defTabSz="428625">
                <a:lnSpc>
                  <a:spcPct val="90000"/>
                </a:lnSpc>
              </a:pPr>
              <a:r>
                <a:rPr lang="fr-FR" sz="700" b="1">
                  <a:solidFill>
                    <a:srgbClr val="CC0000"/>
                  </a:solidFill>
                  <a:latin typeface="Arial" charset="0"/>
                </a:rPr>
                <a:t>Proposition de codification</a:t>
              </a:r>
            </a:p>
            <a:p>
              <a:pPr defTabSz="428625">
                <a:lnSpc>
                  <a:spcPct val="90000"/>
                </a:lnSpc>
              </a:pPr>
              <a:r>
                <a:rPr lang="fr-FR" sz="700" b="1">
                  <a:solidFill>
                    <a:srgbClr val="CC0000"/>
                  </a:solidFill>
                  <a:latin typeface="Arial" charset="0"/>
                </a:rPr>
                <a:t>Reprise du droit existant</a:t>
              </a:r>
            </a:p>
            <a:p>
              <a:pPr defTabSz="428625">
                <a:lnSpc>
                  <a:spcPct val="90000"/>
                </a:lnSpc>
              </a:pPr>
              <a:r>
                <a:rPr lang="fr-FR" sz="700" b="1">
                  <a:solidFill>
                    <a:srgbClr val="CC0000"/>
                  </a:solidFill>
                  <a:latin typeface="Arial" charset="0"/>
                </a:rPr>
                <a:t>Modification rédactionnelle</a:t>
              </a:r>
            </a:p>
            <a:p>
              <a:pPr defTabSz="428625">
                <a:lnSpc>
                  <a:spcPct val="90000"/>
                </a:lnSpc>
              </a:pPr>
              <a:r>
                <a:rPr lang="fr-FR" sz="700" b="1">
                  <a:solidFill>
                    <a:srgbClr val="CC0000"/>
                  </a:solidFill>
                  <a:latin typeface="Arial" charset="0"/>
                </a:rPr>
                <a:t>Article scindé</a:t>
              </a:r>
            </a:p>
            <a:p>
              <a:pPr defTabSz="428625">
                <a:lnSpc>
                  <a:spcPct val="90000"/>
                </a:lnSpc>
              </a:pPr>
              <a:endParaRPr lang="fr-FR" sz="700" b="1">
                <a:solidFill>
                  <a:srgbClr val="CC0000"/>
                </a:solidFill>
                <a:latin typeface="Arial" charset="0"/>
              </a:endParaRPr>
            </a:p>
            <a:p>
              <a:pPr defTabSz="428625">
                <a:lnSpc>
                  <a:spcPct val="90000"/>
                </a:lnSpc>
              </a:pPr>
              <a:endParaRPr lang="fr-FR" sz="700" b="1">
                <a:solidFill>
                  <a:srgbClr val="CC0000"/>
                </a:solidFill>
                <a:latin typeface="Arial" charset="0"/>
              </a:endParaRPr>
            </a:p>
            <a:p>
              <a:pPr defTabSz="428625">
                <a:lnSpc>
                  <a:spcPct val="90000"/>
                </a:lnSpc>
              </a:pPr>
              <a:r>
                <a:rPr lang="fr-FR" sz="700" b="1">
                  <a:solidFill>
                    <a:srgbClr val="CC0000"/>
                  </a:solidFill>
                  <a:latin typeface="Arial" charset="0"/>
                </a:rPr>
                <a:t>CSC  5 septembre 1992</a:t>
              </a:r>
            </a:p>
            <a:p>
              <a:pPr defTabSz="428625">
                <a:lnSpc>
                  <a:spcPct val="90000"/>
                </a:lnSpc>
              </a:pPr>
              <a:r>
                <a:rPr lang="fr-FR" sz="700">
                  <a:solidFill>
                    <a:srgbClr val="CC0000"/>
                  </a:solidFill>
                  <a:latin typeface="Arial" charset="0"/>
                </a:rPr>
                <a:t>*Article scindé à la demande de la CSC</a:t>
              </a:r>
            </a:p>
            <a:p>
              <a:pPr defTabSz="428625">
                <a:lnSpc>
                  <a:spcPct val="90000"/>
                </a:lnSpc>
              </a:pPr>
              <a:r>
                <a:rPr lang="fr-FR" sz="700" b="1">
                  <a:solidFill>
                    <a:srgbClr val="CC0000"/>
                  </a:solidFill>
                  <a:latin typeface="Arial" charset="0"/>
                </a:rPr>
                <a:t>*</a:t>
              </a:r>
              <a:r>
                <a:rPr lang="fr-FR" sz="700">
                  <a:solidFill>
                    <a:srgbClr val="CC0000"/>
                  </a:solidFill>
                  <a:latin typeface="Arial" charset="0"/>
                </a:rPr>
                <a:t> ajout de références à l'article L 2121-5 pour une meilleure lisibilité du texte</a:t>
              </a:r>
            </a:p>
            <a:p>
              <a:pPr defTabSz="428625">
                <a:lnSpc>
                  <a:spcPct val="90000"/>
                </a:lnSpc>
              </a:pPr>
              <a:endParaRPr lang="fr-FR" sz="700">
                <a:solidFill>
                  <a:srgbClr val="CC0000"/>
                </a:solidFill>
                <a:latin typeface="Arial" charset="0"/>
              </a:endParaRPr>
            </a:p>
            <a:p>
              <a:pPr defTabSz="428625">
                <a:lnSpc>
                  <a:spcPct val="90000"/>
                </a:lnSpc>
              </a:pPr>
              <a:r>
                <a:rPr lang="fr-FR" sz="700" b="1">
                  <a:solidFill>
                    <a:srgbClr val="CC0000"/>
                  </a:solidFill>
                  <a:latin typeface="Arial" charset="0"/>
                </a:rPr>
                <a:t>CE rapporteur 6 juin 1994</a:t>
              </a:r>
            </a:p>
            <a:p>
              <a:pPr defTabSz="428625">
                <a:lnSpc>
                  <a:spcPct val="90000"/>
                </a:lnSpc>
              </a:pPr>
              <a:r>
                <a:rPr lang="fr-FR" sz="700">
                  <a:solidFill>
                    <a:srgbClr val="CC0000"/>
                  </a:solidFill>
                  <a:latin typeface="Arial" charset="0"/>
                </a:rPr>
                <a:t>accord du rapporteur</a:t>
              </a:r>
            </a:p>
            <a:p>
              <a:pPr defTabSz="428625">
                <a:lnSpc>
                  <a:spcPct val="90000"/>
                </a:lnSpc>
              </a:pPr>
              <a:endParaRPr lang="fr-FR" sz="700">
                <a:solidFill>
                  <a:srgbClr val="CC0000"/>
                </a:solidFill>
                <a:latin typeface="Arial" charset="0"/>
              </a:endParaRPr>
            </a:p>
            <a:p>
              <a:pPr defTabSz="428625">
                <a:lnSpc>
                  <a:spcPct val="90000"/>
                </a:lnSpc>
              </a:pPr>
              <a:r>
                <a:rPr lang="fr-FR" sz="700">
                  <a:solidFill>
                    <a:srgbClr val="CC0000"/>
                  </a:solidFill>
                  <a:latin typeface="Arial" charset="0"/>
                </a:rPr>
                <a:t>le reste de l'article L 122-7 du CC est codifié :</a:t>
              </a:r>
            </a:p>
            <a:p>
              <a:pPr defTabSz="428625">
                <a:lnSpc>
                  <a:spcPct val="90000"/>
                </a:lnSpc>
              </a:pPr>
              <a:r>
                <a:rPr lang="fr-FR" sz="700">
                  <a:solidFill>
                    <a:srgbClr val="CC0000"/>
                  </a:solidFill>
                  <a:latin typeface="Arial" charset="0"/>
                </a:rPr>
                <a:t>al 2et 3 : L 2125-6</a:t>
              </a:r>
            </a:p>
            <a:p>
              <a:pPr defTabSz="428625">
                <a:lnSpc>
                  <a:spcPct val="90000"/>
                </a:lnSpc>
              </a:pPr>
              <a:r>
                <a:rPr lang="fr-FR" sz="700">
                  <a:solidFill>
                    <a:srgbClr val="CC0000"/>
                  </a:solidFill>
                  <a:latin typeface="Arial" charset="0"/>
                </a:rPr>
                <a:t>al 4 : L 2125-8</a:t>
              </a:r>
            </a:p>
            <a:p>
              <a:pPr defTabSz="428625">
                <a:lnSpc>
                  <a:spcPct val="90000"/>
                </a:lnSpc>
              </a:pPr>
              <a:endParaRPr lang="fr-FR" sz="700" b="1">
                <a:solidFill>
                  <a:schemeClr val="hlink"/>
                </a:solidFill>
                <a:latin typeface="Arial" charset="0"/>
              </a:endParaRPr>
            </a:p>
            <a:p>
              <a:pPr defTabSz="428625" eaLnBrk="1" hangingPunct="1">
                <a:lnSpc>
                  <a:spcPct val="90000"/>
                </a:lnSpc>
              </a:pPr>
              <a:endParaRPr lang="fr-FR" sz="700" b="1">
                <a:solidFill>
                  <a:schemeClr val="hlink"/>
                </a:solidFill>
                <a:latin typeface="Arial" charset="0"/>
              </a:endParaRPr>
            </a:p>
          </p:txBody>
        </p:sp>
        <p:sp>
          <p:nvSpPr>
            <p:cNvPr id="39957" name="Rectangle 21"/>
            <p:cNvSpPr>
              <a:spLocks noChangeArrowheads="1"/>
            </p:cNvSpPr>
            <p:nvPr/>
          </p:nvSpPr>
          <p:spPr bwMode="auto">
            <a:xfrm>
              <a:off x="5094" y="1248"/>
              <a:ext cx="176"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9850" tIns="34925" rIns="69850" bIns="34925">
              <a:spAutoFit/>
            </a:bodyPr>
            <a:lstStyle/>
            <a:p>
              <a:pPr defTabSz="428625">
                <a:lnSpc>
                  <a:spcPct val="90000"/>
                </a:lnSpc>
              </a:pPr>
              <a:r>
                <a:rPr lang="fr-FR" sz="1800" b="1">
                  <a:solidFill>
                    <a:schemeClr val="hlink"/>
                  </a:solidFill>
                  <a:latin typeface="Arial" charset="0"/>
                </a:rPr>
                <a:t>5</a:t>
              </a:r>
            </a:p>
            <a:p>
              <a:pPr defTabSz="428625" eaLnBrk="1" hangingPunct="1">
                <a:lnSpc>
                  <a:spcPct val="90000"/>
                </a:lnSpc>
              </a:pPr>
              <a:endParaRPr lang="fr-FR" sz="1800" b="1">
                <a:solidFill>
                  <a:schemeClr val="hlink"/>
                </a:solidFill>
                <a:latin typeface="Arial" charset="0"/>
              </a:endParaRPr>
            </a:p>
          </p:txBody>
        </p:sp>
        <p:sp>
          <p:nvSpPr>
            <p:cNvPr id="39958" name="Rectangle 22"/>
            <p:cNvSpPr>
              <a:spLocks noChangeArrowheads="1"/>
            </p:cNvSpPr>
            <p:nvPr/>
          </p:nvSpPr>
          <p:spPr bwMode="auto">
            <a:xfrm>
              <a:off x="3980" y="857"/>
              <a:ext cx="628"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9850" tIns="34925" rIns="69850" bIns="34925">
              <a:spAutoFit/>
            </a:bodyPr>
            <a:lstStyle/>
            <a:p>
              <a:pPr defTabSz="428625">
                <a:lnSpc>
                  <a:spcPct val="90000"/>
                </a:lnSpc>
              </a:pPr>
              <a:r>
                <a:rPr lang="fr-FR" sz="1200" b="1">
                  <a:solidFill>
                    <a:srgbClr val="33BB36"/>
                  </a:solidFill>
                  <a:effectLst>
                    <a:outerShdw blurRad="38100" dist="38100" dir="2700000" algn="tl">
                      <a:srgbClr val="DDDDDD"/>
                    </a:outerShdw>
                  </a:effectLst>
                  <a:latin typeface="Arial" charset="0"/>
                </a:rPr>
                <a:t>codification</a:t>
              </a:r>
              <a:endParaRPr lang="fr-FR" sz="12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endParaRPr>
            </a:p>
          </p:txBody>
        </p:sp>
        <p:sp>
          <p:nvSpPr>
            <p:cNvPr id="39959" name="Rectangle 23"/>
            <p:cNvSpPr>
              <a:spLocks noChangeArrowheads="1"/>
            </p:cNvSpPr>
            <p:nvPr/>
          </p:nvSpPr>
          <p:spPr bwMode="auto">
            <a:xfrm>
              <a:off x="3985" y="1000"/>
              <a:ext cx="634"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9850" tIns="34925" rIns="69850" bIns="34925">
              <a:spAutoFit/>
            </a:bodyPr>
            <a:lstStyle/>
            <a:p>
              <a:pPr defTabSz="428625">
                <a:lnSpc>
                  <a:spcPct val="90000"/>
                </a:lnSpc>
              </a:pPr>
              <a:r>
                <a:rPr lang="fr-FR" sz="1200" b="1">
                  <a:solidFill>
                    <a:srgbClr val="33BB36"/>
                  </a:solidFill>
                  <a:latin typeface="Arial" charset="0"/>
                </a:rPr>
                <a:t>projet de loi</a:t>
              </a:r>
              <a:endParaRPr lang="fr-FR" sz="1200" b="1">
                <a:solidFill>
                  <a:schemeClr val="accent2"/>
                </a:solidFill>
                <a:latin typeface="Arial" charset="0"/>
              </a:endParaRPr>
            </a:p>
          </p:txBody>
        </p:sp>
        <p:sp>
          <p:nvSpPr>
            <p:cNvPr id="39960" name="Rectangle 24"/>
            <p:cNvSpPr>
              <a:spLocks noChangeArrowheads="1"/>
            </p:cNvSpPr>
            <p:nvPr/>
          </p:nvSpPr>
          <p:spPr bwMode="auto">
            <a:xfrm>
              <a:off x="3816" y="1512"/>
              <a:ext cx="1000" cy="1720"/>
            </a:xfrm>
            <a:prstGeom prst="rect">
              <a:avLst/>
            </a:prstGeom>
            <a:solidFill>
              <a:schemeClr val="bg1"/>
            </a:solidFill>
            <a:ln w="12700">
              <a:solidFill>
                <a:schemeClr val="tx1"/>
              </a:solidFill>
              <a:miter lim="800000"/>
              <a:headEnd/>
              <a:tailEnd/>
            </a:ln>
            <a:effectLst>
              <a:outerShdw blurRad="63500" dist="107763" dir="2700000" algn="ctr" rotWithShape="0">
                <a:schemeClr val="accent2">
                  <a:alpha val="74998"/>
                </a:schemeClr>
              </a:outerShdw>
            </a:effectLst>
          </p:spPr>
          <p:txBody>
            <a:bodyPr wrap="none" anchor="ctr"/>
            <a:lstStyle/>
            <a:p>
              <a:endParaRPr lang="fr-FR"/>
            </a:p>
          </p:txBody>
        </p:sp>
        <p:sp>
          <p:nvSpPr>
            <p:cNvPr id="39961" name="Rectangle 25"/>
            <p:cNvSpPr>
              <a:spLocks noChangeArrowheads="1"/>
            </p:cNvSpPr>
            <p:nvPr/>
          </p:nvSpPr>
          <p:spPr bwMode="auto">
            <a:xfrm>
              <a:off x="4239" y="1242"/>
              <a:ext cx="176"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9850" tIns="34925" rIns="69850" bIns="34925">
              <a:spAutoFit/>
            </a:bodyPr>
            <a:lstStyle/>
            <a:p>
              <a:pPr defTabSz="428625">
                <a:lnSpc>
                  <a:spcPct val="90000"/>
                </a:lnSpc>
              </a:pPr>
              <a:r>
                <a:rPr lang="fr-FR" sz="1800" b="1">
                  <a:solidFill>
                    <a:schemeClr val="hlink"/>
                  </a:solidFill>
                  <a:latin typeface="Arial" charset="0"/>
                </a:rPr>
                <a:t>4</a:t>
              </a:r>
            </a:p>
            <a:p>
              <a:pPr defTabSz="428625" eaLnBrk="1" hangingPunct="1">
                <a:lnSpc>
                  <a:spcPct val="90000"/>
                </a:lnSpc>
              </a:pPr>
              <a:endParaRPr lang="fr-FR" sz="1800" b="1">
                <a:solidFill>
                  <a:schemeClr val="hlink"/>
                </a:solidFill>
                <a:latin typeface="Arial" charset="0"/>
              </a:endParaRPr>
            </a:p>
          </p:txBody>
        </p:sp>
        <p:sp>
          <p:nvSpPr>
            <p:cNvPr id="39962" name="Rectangle 26"/>
            <p:cNvSpPr>
              <a:spLocks noChangeArrowheads="1"/>
            </p:cNvSpPr>
            <p:nvPr/>
          </p:nvSpPr>
          <p:spPr bwMode="auto">
            <a:xfrm>
              <a:off x="3824" y="1829"/>
              <a:ext cx="1001" cy="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5562" tIns="26988" rIns="55562" bIns="26988">
              <a:spAutoFit/>
            </a:bodyPr>
            <a:lstStyle/>
            <a:p>
              <a:pPr algn="just" defTabSz="274638"/>
              <a:r>
                <a:rPr lang="fr-FR" sz="800">
                  <a:solidFill>
                    <a:srgbClr val="33BB36"/>
                  </a:solidFill>
                </a:rPr>
                <a:t>L'élection du maire et des adjoints peut être arguée de nullité dans les conditions, formes et délais prescrits, </a:t>
              </a:r>
              <a:r>
                <a:rPr lang="fr-FR" sz="800" b="1" i="1">
                  <a:solidFill>
                    <a:srgbClr val="33BB36"/>
                  </a:solidFill>
                </a:rPr>
                <a:t>à l'article L 2121-5</a:t>
              </a:r>
              <a:r>
                <a:rPr lang="fr-FR" sz="800" b="1">
                  <a:solidFill>
                    <a:srgbClr val="33BB36"/>
                  </a:solidFill>
                </a:rPr>
                <a:t> </a:t>
              </a:r>
              <a:r>
                <a:rPr lang="fr-FR" sz="600">
                  <a:solidFill>
                    <a:srgbClr val="33BB36"/>
                  </a:solidFill>
                </a:rPr>
                <a:t>p</a:t>
              </a:r>
              <a:r>
                <a:rPr lang="fr-FR" sz="800">
                  <a:solidFill>
                    <a:srgbClr val="33BB36"/>
                  </a:solidFill>
                </a:rPr>
                <a:t>our les réclamations contre les élections du conseil municipal</a:t>
              </a:r>
              <a:r>
                <a:rPr lang="fr-FR" sz="800">
                  <a:solidFill>
                    <a:schemeClr val="accent2"/>
                  </a:solidFill>
                </a:rPr>
                <a:t>. </a:t>
              </a:r>
            </a:p>
            <a:p>
              <a:pPr algn="just" defTabSz="274638"/>
              <a:endParaRPr lang="fr-FR" sz="600">
                <a:solidFill>
                  <a:schemeClr val="accent2"/>
                </a:solidFill>
              </a:endParaRPr>
            </a:p>
            <a:p>
              <a:pPr algn="just" defTabSz="274638"/>
              <a:r>
                <a:rPr lang="fr-FR" sz="600">
                  <a:solidFill>
                    <a:schemeClr val="accent2"/>
                  </a:solidFill>
                </a:rPr>
                <a:t>   </a:t>
              </a:r>
            </a:p>
          </p:txBody>
        </p:sp>
        <p:sp>
          <p:nvSpPr>
            <p:cNvPr id="39963" name="Rectangle 27"/>
            <p:cNvSpPr>
              <a:spLocks noChangeArrowheads="1"/>
            </p:cNvSpPr>
            <p:nvPr/>
          </p:nvSpPr>
          <p:spPr bwMode="auto">
            <a:xfrm>
              <a:off x="4034" y="1622"/>
              <a:ext cx="553" cy="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9850" tIns="34925" rIns="69850" bIns="34925">
              <a:spAutoFit/>
            </a:bodyPr>
            <a:lstStyle/>
            <a:p>
              <a:pPr defTabSz="428625"/>
              <a:r>
                <a:rPr lang="fr-FR" sz="800">
                  <a:solidFill>
                    <a:srgbClr val="33BB36"/>
                  </a:solidFill>
                </a:rPr>
                <a:t>Article </a:t>
              </a:r>
              <a:r>
                <a:rPr lang="fr-FR" sz="800" b="1">
                  <a:solidFill>
                    <a:srgbClr val="33BB36"/>
                  </a:solidFill>
                </a:rPr>
                <a:t>L 2122-13</a:t>
              </a:r>
            </a:p>
          </p:txBody>
        </p:sp>
        <p:sp>
          <p:nvSpPr>
            <p:cNvPr id="39964" name="Line 28"/>
            <p:cNvSpPr>
              <a:spLocks noChangeShapeType="1"/>
            </p:cNvSpPr>
            <p:nvPr/>
          </p:nvSpPr>
          <p:spPr bwMode="auto">
            <a:xfrm>
              <a:off x="4090" y="1147"/>
              <a:ext cx="2" cy="352"/>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39965" name="Group 29"/>
            <p:cNvGrpSpPr>
              <a:grpSpLocks/>
            </p:cNvGrpSpPr>
            <p:nvPr/>
          </p:nvGrpSpPr>
          <p:grpSpPr bwMode="auto">
            <a:xfrm>
              <a:off x="1484" y="796"/>
              <a:ext cx="2327" cy="2482"/>
              <a:chOff x="1484" y="796"/>
              <a:chExt cx="2327" cy="2482"/>
            </a:xfrm>
          </p:grpSpPr>
          <p:sp>
            <p:nvSpPr>
              <p:cNvPr id="39966" name="Rectangle 30"/>
              <p:cNvSpPr>
                <a:spLocks noChangeArrowheads="1"/>
              </p:cNvSpPr>
              <p:nvPr/>
            </p:nvSpPr>
            <p:spPr bwMode="auto">
              <a:xfrm>
                <a:off x="1840" y="796"/>
                <a:ext cx="108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9850" tIns="34925" rIns="69850" bIns="34925">
                <a:spAutoFit/>
              </a:bodyPr>
              <a:lstStyle/>
              <a:p>
                <a:pPr algn="ctr" defTabSz="428625">
                  <a:lnSpc>
                    <a:spcPct val="90000"/>
                  </a:lnSpc>
                </a:pPr>
                <a:r>
                  <a:rPr lang="fr-FR" sz="1200" b="1">
                    <a:solidFill>
                      <a:srgbClr val="00279F"/>
                    </a:solidFill>
                    <a:latin typeface="Arial" charset="0"/>
                  </a:rPr>
                  <a:t>références du texte et</a:t>
                </a:r>
              </a:p>
              <a:p>
                <a:pPr algn="ctr" defTabSz="428625">
                  <a:lnSpc>
                    <a:spcPct val="90000"/>
                  </a:lnSpc>
                </a:pPr>
                <a:r>
                  <a:rPr lang="fr-FR" sz="1200" b="1">
                    <a:solidFill>
                      <a:srgbClr val="00279F"/>
                    </a:solidFill>
                    <a:latin typeface="Arial" charset="0"/>
                  </a:rPr>
                  <a:t>historique</a:t>
                </a:r>
              </a:p>
            </p:txBody>
          </p:sp>
          <p:sp>
            <p:nvSpPr>
              <p:cNvPr id="39967" name="Line 31"/>
              <p:cNvSpPr>
                <a:spLocks noChangeShapeType="1"/>
              </p:cNvSpPr>
              <p:nvPr/>
            </p:nvSpPr>
            <p:spPr bwMode="auto">
              <a:xfrm flipH="1">
                <a:off x="2337" y="1116"/>
                <a:ext cx="10" cy="392"/>
              </a:xfrm>
              <a:prstGeom prst="line">
                <a:avLst/>
              </a:prstGeom>
              <a:noFill/>
              <a:ln w="127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68" name="Rectangle 32"/>
              <p:cNvSpPr>
                <a:spLocks noChangeArrowheads="1"/>
              </p:cNvSpPr>
              <p:nvPr/>
            </p:nvSpPr>
            <p:spPr bwMode="auto">
              <a:xfrm>
                <a:off x="2854" y="1000"/>
                <a:ext cx="719"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9850" tIns="34925" rIns="69850" bIns="34925">
                <a:spAutoFit/>
              </a:bodyPr>
              <a:lstStyle/>
              <a:p>
                <a:pPr defTabSz="428625">
                  <a:lnSpc>
                    <a:spcPct val="90000"/>
                  </a:lnSpc>
                </a:pPr>
                <a:r>
                  <a:rPr lang="fr-FR" sz="1200" b="1">
                    <a:solidFill>
                      <a:srgbClr val="00279F"/>
                    </a:solidFill>
                    <a:latin typeface="Arial" charset="0"/>
                  </a:rPr>
                  <a:t>source : texte</a:t>
                </a:r>
              </a:p>
            </p:txBody>
          </p:sp>
          <p:sp>
            <p:nvSpPr>
              <p:cNvPr id="39969" name="Line 33"/>
              <p:cNvSpPr>
                <a:spLocks noChangeShapeType="1"/>
              </p:cNvSpPr>
              <p:nvPr/>
            </p:nvSpPr>
            <p:spPr bwMode="auto">
              <a:xfrm>
                <a:off x="3199" y="1156"/>
                <a:ext cx="2" cy="352"/>
              </a:xfrm>
              <a:prstGeom prst="line">
                <a:avLst/>
              </a:prstGeom>
              <a:noFill/>
              <a:ln w="127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70" name="Rectangle 34"/>
              <p:cNvSpPr>
                <a:spLocks noChangeArrowheads="1"/>
              </p:cNvSpPr>
              <p:nvPr/>
            </p:nvSpPr>
            <p:spPr bwMode="auto">
              <a:xfrm>
                <a:off x="2820" y="1512"/>
                <a:ext cx="991" cy="172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71" name="Rectangle 35"/>
              <p:cNvSpPr>
                <a:spLocks noChangeArrowheads="1"/>
              </p:cNvSpPr>
              <p:nvPr/>
            </p:nvSpPr>
            <p:spPr bwMode="auto">
              <a:xfrm>
                <a:off x="3272" y="1242"/>
                <a:ext cx="176"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9850" tIns="34925" rIns="69850" bIns="34925">
                <a:spAutoFit/>
              </a:bodyPr>
              <a:lstStyle/>
              <a:p>
                <a:pPr defTabSz="428625">
                  <a:lnSpc>
                    <a:spcPct val="90000"/>
                  </a:lnSpc>
                </a:pPr>
                <a:r>
                  <a:rPr lang="fr-FR" sz="1800" b="1">
                    <a:solidFill>
                      <a:schemeClr val="hlink"/>
                    </a:solidFill>
                    <a:latin typeface="Arial" charset="0"/>
                  </a:rPr>
                  <a:t>3</a:t>
                </a:r>
              </a:p>
              <a:p>
                <a:pPr defTabSz="428625" eaLnBrk="1" hangingPunct="1">
                  <a:lnSpc>
                    <a:spcPct val="90000"/>
                  </a:lnSpc>
                </a:pPr>
                <a:endParaRPr lang="fr-FR" sz="1800" b="1">
                  <a:solidFill>
                    <a:schemeClr val="hlink"/>
                  </a:solidFill>
                  <a:latin typeface="Arial" charset="0"/>
                </a:endParaRPr>
              </a:p>
            </p:txBody>
          </p:sp>
          <p:sp>
            <p:nvSpPr>
              <p:cNvPr id="39972" name="Rectangle 36"/>
              <p:cNvSpPr>
                <a:spLocks noChangeArrowheads="1"/>
              </p:cNvSpPr>
              <p:nvPr/>
            </p:nvSpPr>
            <p:spPr bwMode="auto">
              <a:xfrm>
                <a:off x="2807" y="1496"/>
                <a:ext cx="1001" cy="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5562" tIns="26988" rIns="55562" bIns="26988">
                <a:spAutoFit/>
              </a:bodyPr>
              <a:lstStyle/>
              <a:p>
                <a:pPr algn="just" defTabSz="274638"/>
                <a:r>
                  <a:rPr lang="fr-FR" sz="600" dirty="0">
                    <a:solidFill>
                      <a:srgbClr val="00279F"/>
                    </a:solidFill>
                  </a:rPr>
                  <a:t>L'élection du maire et des adjoints peut être arguée de nullité dans les conditions, formes et délais prescrits pour les réclamations contre les élections du conseil municipal. </a:t>
                </a:r>
              </a:p>
              <a:p>
                <a:pPr algn="just" defTabSz="274638"/>
                <a:endParaRPr lang="fr-FR" sz="600" dirty="0">
                  <a:solidFill>
                    <a:srgbClr val="00279F"/>
                  </a:solidFill>
                </a:endParaRPr>
              </a:p>
              <a:p>
                <a:pPr algn="just" defTabSz="274638"/>
                <a:r>
                  <a:rPr lang="fr-FR" sz="600" dirty="0">
                    <a:solidFill>
                      <a:srgbClr val="00279F"/>
                    </a:solidFill>
                  </a:rPr>
                  <a:t>   Lorsque l'élection est annulée ou que, pour toute autre cause, le maire ou les adjoints ont cessé leurs fonctions, le conseil, s'il est au complet, est convoqué pour procéder au remplacement dans le délai de quinzaine. </a:t>
                </a:r>
              </a:p>
              <a:p>
                <a:pPr algn="just" defTabSz="274638"/>
                <a:endParaRPr lang="fr-FR" sz="600" dirty="0">
                  <a:solidFill>
                    <a:srgbClr val="00279F"/>
                  </a:solidFill>
                </a:endParaRPr>
              </a:p>
              <a:p>
                <a:pPr algn="just" defTabSz="274638"/>
                <a:r>
                  <a:rPr lang="fr-FR" sz="600" dirty="0">
                    <a:solidFill>
                      <a:srgbClr val="00279F"/>
                    </a:solidFill>
                  </a:rPr>
                  <a:t>   S'il y a lieu de compléter le conseil, il est procédé aux élections complémentaires dans la quinzaine de la vacance et le nouveau maire est élu dans la quinzaine qui suit. Si, après les élections complémentaires, de nouvelles vacances se produisent, l'article L. 122-5 est applicable.</a:t>
                </a:r>
              </a:p>
              <a:p>
                <a:pPr algn="just" defTabSz="274638"/>
                <a:r>
                  <a:rPr lang="fr-FR" sz="600" dirty="0">
                    <a:solidFill>
                      <a:srgbClr val="00279F"/>
                    </a:solidFill>
                  </a:rPr>
                  <a:t> </a:t>
                </a:r>
              </a:p>
              <a:p>
                <a:pPr algn="just" defTabSz="274638"/>
                <a:r>
                  <a:rPr lang="fr-FR" sz="600" dirty="0">
                    <a:solidFill>
                      <a:srgbClr val="00279F"/>
                    </a:solidFill>
                  </a:rPr>
                  <a:t>   Dans les communes de 3 500 habitants et plus, le mandat du maire et des adjoints prend fin de plein droit lorsque la juridiction administrative, par une décision devenue définitive, a rectifié les résultats de l'élection des conseillers municipaux de telle sorte que la majorité des sièges a été attribuée à une liste autre que celle qui avait bénéficié de cette attribution lors de la proclamation des résultats à l'issue du scrutin. </a:t>
                </a:r>
              </a:p>
              <a:p>
                <a:pPr algn="just" defTabSz="274638" eaLnBrk="1" hangingPunct="1"/>
                <a:endParaRPr lang="fr-FR" sz="600" dirty="0">
                  <a:solidFill>
                    <a:srgbClr val="00279F"/>
                  </a:solidFill>
                </a:endParaRPr>
              </a:p>
            </p:txBody>
          </p:sp>
          <p:grpSp>
            <p:nvGrpSpPr>
              <p:cNvPr id="39973" name="Group 37"/>
              <p:cNvGrpSpPr>
                <a:grpSpLocks/>
              </p:cNvGrpSpPr>
              <p:nvPr/>
            </p:nvGrpSpPr>
            <p:grpSpPr bwMode="auto">
              <a:xfrm>
                <a:off x="1484" y="1240"/>
                <a:ext cx="1345" cy="1999"/>
                <a:chOff x="1484" y="1240"/>
                <a:chExt cx="1345" cy="1999"/>
              </a:xfrm>
            </p:grpSpPr>
            <p:sp>
              <p:nvSpPr>
                <p:cNvPr id="39974" name="Rectangle 38"/>
                <p:cNvSpPr>
                  <a:spLocks noChangeArrowheads="1"/>
                </p:cNvSpPr>
                <p:nvPr/>
              </p:nvSpPr>
              <p:spPr bwMode="auto">
                <a:xfrm>
                  <a:off x="1893" y="1512"/>
                  <a:ext cx="924" cy="172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75" name="Rectangle 39"/>
                <p:cNvSpPr>
                  <a:spLocks noChangeArrowheads="1"/>
                </p:cNvSpPr>
                <p:nvPr/>
              </p:nvSpPr>
              <p:spPr bwMode="auto">
                <a:xfrm>
                  <a:off x="1875" y="1535"/>
                  <a:ext cx="954" cy="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9850" tIns="34925" rIns="69850" bIns="34925">
                  <a:spAutoFit/>
                </a:bodyPr>
                <a:lstStyle/>
                <a:p>
                  <a:pPr defTabSz="428625">
                    <a:lnSpc>
                      <a:spcPct val="90000"/>
                    </a:lnSpc>
                  </a:pPr>
                  <a:r>
                    <a:rPr lang="fr-FR" sz="700" b="1" i="1">
                      <a:solidFill>
                        <a:srgbClr val="FC0116"/>
                      </a:solidFill>
                      <a:latin typeface="Arial" charset="0"/>
                    </a:rPr>
                    <a:t>Article L 122-7 du CC</a:t>
                  </a:r>
                </a:p>
                <a:p>
                  <a:pPr defTabSz="428625">
                    <a:lnSpc>
                      <a:spcPct val="90000"/>
                    </a:lnSpc>
                  </a:pPr>
                  <a:endParaRPr lang="fr-FR" sz="700">
                    <a:latin typeface="Arial" charset="0"/>
                  </a:endParaRPr>
                </a:p>
                <a:p>
                  <a:pPr defTabSz="428625">
                    <a:lnSpc>
                      <a:spcPct val="90000"/>
                    </a:lnSpc>
                  </a:pPr>
                  <a:r>
                    <a:rPr lang="fr-FR" sz="700">
                      <a:solidFill>
                        <a:srgbClr val="00279F"/>
                      </a:solidFill>
                      <a:latin typeface="Arial" charset="0"/>
                    </a:rPr>
                    <a:t>Loi du 5 avril 1884</a:t>
                  </a:r>
                  <a:endParaRPr lang="fr-FR" sz="700">
                    <a:latin typeface="Arial" charset="0"/>
                  </a:endParaRPr>
                </a:p>
                <a:p>
                  <a:pPr defTabSz="428625">
                    <a:lnSpc>
                      <a:spcPct val="90000"/>
                    </a:lnSpc>
                  </a:pPr>
                  <a:r>
                    <a:rPr lang="fr-FR" sz="700">
                      <a:solidFill>
                        <a:srgbClr val="FC0116"/>
                      </a:solidFill>
                      <a:latin typeface="Arial" charset="0"/>
                    </a:rPr>
                    <a:t>article  79</a:t>
                  </a:r>
                  <a:endParaRPr lang="fr-FR" sz="700">
                    <a:latin typeface="Arial" charset="0"/>
                  </a:endParaRPr>
                </a:p>
                <a:p>
                  <a:pPr defTabSz="428625">
                    <a:lnSpc>
                      <a:spcPct val="90000"/>
                    </a:lnSpc>
                  </a:pPr>
                  <a:endParaRPr lang="fr-FR" sz="700">
                    <a:latin typeface="Arial" charset="0"/>
                  </a:endParaRPr>
                </a:p>
                <a:p>
                  <a:pPr defTabSz="428625">
                    <a:lnSpc>
                      <a:spcPct val="90000"/>
                    </a:lnSpc>
                  </a:pPr>
                  <a:endParaRPr lang="fr-FR" sz="700">
                    <a:latin typeface="Arial" charset="0"/>
                  </a:endParaRPr>
                </a:p>
                <a:p>
                  <a:pPr defTabSz="428625">
                    <a:lnSpc>
                      <a:spcPct val="90000"/>
                    </a:lnSpc>
                  </a:pPr>
                  <a:r>
                    <a:rPr lang="fr-FR" sz="700">
                      <a:solidFill>
                        <a:srgbClr val="712000"/>
                      </a:solidFill>
                      <a:latin typeface="Arial" charset="0"/>
                    </a:rPr>
                    <a:t>C.A.C.</a:t>
                  </a:r>
                </a:p>
                <a:p>
                  <a:pPr defTabSz="428625">
                    <a:lnSpc>
                      <a:spcPct val="90000"/>
                    </a:lnSpc>
                  </a:pPr>
                  <a:r>
                    <a:rPr lang="fr-FR" sz="700">
                      <a:solidFill>
                        <a:srgbClr val="712000"/>
                      </a:solidFill>
                      <a:latin typeface="Arial" charset="0"/>
                    </a:rPr>
                    <a:t>art 61</a:t>
                  </a:r>
                </a:p>
                <a:p>
                  <a:pPr defTabSz="428625">
                    <a:lnSpc>
                      <a:spcPct val="90000"/>
                    </a:lnSpc>
                  </a:pPr>
                  <a:endParaRPr lang="fr-FR" sz="700">
                    <a:solidFill>
                      <a:srgbClr val="712000"/>
                    </a:solidFill>
                    <a:latin typeface="Arial" charset="0"/>
                  </a:endParaRPr>
                </a:p>
                <a:p>
                  <a:pPr defTabSz="428625">
                    <a:lnSpc>
                      <a:spcPct val="90000"/>
                    </a:lnSpc>
                  </a:pPr>
                  <a:r>
                    <a:rPr lang="fr-FR" sz="700">
                      <a:solidFill>
                        <a:srgbClr val="712000"/>
                      </a:solidFill>
                      <a:latin typeface="Arial" charset="0"/>
                    </a:rPr>
                    <a:t>Décret n°77-90 du 27 janvier 1977</a:t>
                  </a:r>
                </a:p>
                <a:p>
                  <a:pPr defTabSz="428625">
                    <a:lnSpc>
                      <a:spcPct val="90000"/>
                    </a:lnSpc>
                  </a:pPr>
                  <a:endParaRPr lang="fr-FR" sz="700">
                    <a:solidFill>
                      <a:srgbClr val="712000"/>
                    </a:solidFill>
                    <a:latin typeface="Arial" charset="0"/>
                  </a:endParaRPr>
                </a:p>
                <a:p>
                  <a:pPr defTabSz="428625">
                    <a:lnSpc>
                      <a:spcPct val="90000"/>
                    </a:lnSpc>
                  </a:pPr>
                  <a:endParaRPr lang="fr-FR" sz="700">
                    <a:solidFill>
                      <a:srgbClr val="712000"/>
                    </a:solidFill>
                    <a:latin typeface="Arial" charset="0"/>
                  </a:endParaRPr>
                </a:p>
                <a:p>
                  <a:pPr defTabSz="428625">
                    <a:lnSpc>
                      <a:spcPct val="90000"/>
                    </a:lnSpc>
                  </a:pPr>
                  <a:endParaRPr lang="fr-FR" sz="700">
                    <a:solidFill>
                      <a:srgbClr val="712000"/>
                    </a:solidFill>
                    <a:latin typeface="Arial" charset="0"/>
                  </a:endParaRPr>
                </a:p>
                <a:p>
                  <a:pPr defTabSz="428625">
                    <a:lnSpc>
                      <a:spcPct val="90000"/>
                    </a:lnSpc>
                  </a:pPr>
                  <a:r>
                    <a:rPr lang="fr-FR" sz="700">
                      <a:solidFill>
                        <a:srgbClr val="712000"/>
                      </a:solidFill>
                      <a:latin typeface="Arial" charset="0"/>
                    </a:rPr>
                    <a:t>modifié par :</a:t>
                  </a:r>
                </a:p>
                <a:p>
                  <a:pPr defTabSz="428625">
                    <a:lnSpc>
                      <a:spcPct val="90000"/>
                    </a:lnSpc>
                  </a:pPr>
                  <a:r>
                    <a:rPr lang="fr-FR" sz="700">
                      <a:solidFill>
                        <a:srgbClr val="712000"/>
                      </a:solidFill>
                      <a:latin typeface="Arial" charset="0"/>
                    </a:rPr>
                    <a:t>Loi  n°88-1262 du 30 décembre 1988</a:t>
                  </a:r>
                </a:p>
                <a:p>
                  <a:pPr defTabSz="428625">
                    <a:lnSpc>
                      <a:spcPct val="90000"/>
                    </a:lnSpc>
                  </a:pPr>
                  <a:r>
                    <a:rPr lang="fr-FR" sz="700">
                      <a:solidFill>
                        <a:srgbClr val="712000"/>
                      </a:solidFill>
                      <a:latin typeface="Arial" charset="0"/>
                    </a:rPr>
                    <a:t>art 34</a:t>
                  </a:r>
                </a:p>
                <a:p>
                  <a:pPr defTabSz="428625" eaLnBrk="1" hangingPunct="1">
                    <a:lnSpc>
                      <a:spcPct val="90000"/>
                    </a:lnSpc>
                  </a:pPr>
                  <a:endParaRPr lang="fr-FR" sz="700">
                    <a:solidFill>
                      <a:srgbClr val="712000"/>
                    </a:solidFill>
                    <a:latin typeface="Arial" charset="0"/>
                  </a:endParaRPr>
                </a:p>
              </p:txBody>
            </p:sp>
            <p:sp>
              <p:nvSpPr>
                <p:cNvPr id="39976" name="Rectangle 40"/>
                <p:cNvSpPr>
                  <a:spLocks noChangeArrowheads="1"/>
                </p:cNvSpPr>
                <p:nvPr/>
              </p:nvSpPr>
              <p:spPr bwMode="auto">
                <a:xfrm>
                  <a:off x="2417" y="1251"/>
                  <a:ext cx="176"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9850" tIns="34925" rIns="69850" bIns="34925">
                  <a:spAutoFit/>
                </a:bodyPr>
                <a:lstStyle/>
                <a:p>
                  <a:pPr defTabSz="428625">
                    <a:lnSpc>
                      <a:spcPct val="90000"/>
                    </a:lnSpc>
                  </a:pPr>
                  <a:r>
                    <a:rPr lang="fr-FR" sz="1800" b="1">
                      <a:solidFill>
                        <a:schemeClr val="hlink"/>
                      </a:solidFill>
                      <a:latin typeface="Arial" charset="0"/>
                    </a:rPr>
                    <a:t>2</a:t>
                  </a:r>
                </a:p>
                <a:p>
                  <a:pPr defTabSz="428625" eaLnBrk="1" hangingPunct="1">
                    <a:lnSpc>
                      <a:spcPct val="90000"/>
                    </a:lnSpc>
                  </a:pPr>
                  <a:endParaRPr lang="fr-FR" sz="1800" b="1">
                    <a:solidFill>
                      <a:schemeClr val="hlink"/>
                    </a:solidFill>
                    <a:latin typeface="Arial" charset="0"/>
                  </a:endParaRPr>
                </a:p>
              </p:txBody>
            </p:sp>
            <p:sp>
              <p:nvSpPr>
                <p:cNvPr id="39977" name="Rectangle 41"/>
                <p:cNvSpPr>
                  <a:spLocks noChangeArrowheads="1"/>
                </p:cNvSpPr>
                <p:nvPr/>
              </p:nvSpPr>
              <p:spPr bwMode="auto">
                <a:xfrm>
                  <a:off x="1544" y="1753"/>
                  <a:ext cx="443"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2388" tIns="26988" rIns="52388" bIns="26988">
                  <a:spAutoFit/>
                </a:bodyPr>
                <a:lstStyle/>
                <a:p>
                  <a:pPr defTabSz="241300">
                    <a:lnSpc>
                      <a:spcPct val="90000"/>
                    </a:lnSpc>
                  </a:pPr>
                  <a:r>
                    <a:rPr lang="fr-FR" sz="500">
                      <a:solidFill>
                        <a:srgbClr val="F39FD1"/>
                      </a:solidFill>
                    </a:rPr>
                    <a:t>Art. L 122-7 du CC</a:t>
                  </a:r>
                </a:p>
              </p:txBody>
            </p:sp>
            <p:grpSp>
              <p:nvGrpSpPr>
                <p:cNvPr id="39978" name="Group 42"/>
                <p:cNvGrpSpPr>
                  <a:grpSpLocks/>
                </p:cNvGrpSpPr>
                <p:nvPr/>
              </p:nvGrpSpPr>
              <p:grpSpPr bwMode="auto">
                <a:xfrm>
                  <a:off x="1484" y="1240"/>
                  <a:ext cx="476" cy="1998"/>
                  <a:chOff x="1484" y="1240"/>
                  <a:chExt cx="476" cy="1998"/>
                </a:xfrm>
              </p:grpSpPr>
              <p:sp>
                <p:nvSpPr>
                  <p:cNvPr id="39979" name="Rectangle 43"/>
                  <p:cNvSpPr>
                    <a:spLocks noChangeArrowheads="1"/>
                  </p:cNvSpPr>
                  <p:nvPr/>
                </p:nvSpPr>
                <p:spPr bwMode="auto">
                  <a:xfrm>
                    <a:off x="1528" y="1512"/>
                    <a:ext cx="351" cy="172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80" name="Rectangle 44"/>
                  <p:cNvSpPr>
                    <a:spLocks noChangeArrowheads="1"/>
                  </p:cNvSpPr>
                  <p:nvPr/>
                </p:nvSpPr>
                <p:spPr bwMode="auto">
                  <a:xfrm>
                    <a:off x="1518" y="1803"/>
                    <a:ext cx="399" cy="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9850" tIns="34925" rIns="69850" bIns="34925">
                    <a:spAutoFit/>
                  </a:bodyPr>
                  <a:lstStyle/>
                  <a:p>
                    <a:pPr defTabSz="428625"/>
                    <a:r>
                      <a:rPr lang="fr-FR" sz="600">
                        <a:solidFill>
                          <a:srgbClr val="037C03"/>
                        </a:solidFill>
                      </a:rPr>
                      <a:t>Art. L 2122-13</a:t>
                    </a:r>
                  </a:p>
                </p:txBody>
              </p:sp>
              <p:sp>
                <p:nvSpPr>
                  <p:cNvPr id="39981" name="Rectangle 45"/>
                  <p:cNvSpPr>
                    <a:spLocks noChangeArrowheads="1"/>
                  </p:cNvSpPr>
                  <p:nvPr/>
                </p:nvSpPr>
                <p:spPr bwMode="auto">
                  <a:xfrm>
                    <a:off x="1484" y="1922"/>
                    <a:ext cx="43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9850" tIns="34925" rIns="69850" bIns="34925">
                    <a:spAutoFit/>
                  </a:bodyPr>
                  <a:lstStyle/>
                  <a:p>
                    <a:pPr algn="ctr" defTabSz="428625">
                      <a:lnSpc>
                        <a:spcPct val="90000"/>
                      </a:lnSpc>
                    </a:pPr>
                    <a:r>
                      <a:rPr lang="fr-FR" sz="500" b="1">
                        <a:solidFill>
                          <a:srgbClr val="6E0043"/>
                        </a:solidFill>
                      </a:rPr>
                      <a:t>Art L 122-7 du CC</a:t>
                    </a:r>
                  </a:p>
                </p:txBody>
              </p:sp>
              <p:sp>
                <p:nvSpPr>
                  <p:cNvPr id="39982" name="Rectangle 46"/>
                  <p:cNvSpPr>
                    <a:spLocks noChangeArrowheads="1"/>
                  </p:cNvSpPr>
                  <p:nvPr/>
                </p:nvSpPr>
                <p:spPr bwMode="auto">
                  <a:xfrm>
                    <a:off x="1503" y="2677"/>
                    <a:ext cx="44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9850" tIns="34925" rIns="69850" bIns="34925">
                    <a:spAutoFit/>
                  </a:bodyPr>
                  <a:lstStyle/>
                  <a:p>
                    <a:pPr defTabSz="428625">
                      <a:lnSpc>
                        <a:spcPct val="90000"/>
                      </a:lnSpc>
                    </a:pPr>
                    <a:r>
                      <a:rPr lang="fr-FR" sz="600">
                        <a:latin typeface="Arial" charset="0"/>
                      </a:rPr>
                      <a:t>{Loi du 5 avril 1884:art.79</a:t>
                    </a:r>
                    <a:r>
                      <a:rPr lang="fr-FR" sz="800">
                        <a:latin typeface="Arial" charset="0"/>
                      </a:rPr>
                      <a:t>}</a:t>
                    </a:r>
                  </a:p>
                </p:txBody>
              </p:sp>
              <p:sp>
                <p:nvSpPr>
                  <p:cNvPr id="39983" name="Rectangle 47"/>
                  <p:cNvSpPr>
                    <a:spLocks noChangeArrowheads="1"/>
                  </p:cNvSpPr>
                  <p:nvPr/>
                </p:nvSpPr>
                <p:spPr bwMode="auto">
                  <a:xfrm>
                    <a:off x="1672" y="1240"/>
                    <a:ext cx="176"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9850" tIns="34925" rIns="69850" bIns="34925">
                    <a:spAutoFit/>
                  </a:bodyPr>
                  <a:lstStyle/>
                  <a:p>
                    <a:pPr defTabSz="428625">
                      <a:lnSpc>
                        <a:spcPct val="90000"/>
                      </a:lnSpc>
                    </a:pPr>
                    <a:r>
                      <a:rPr lang="fr-FR" sz="1800" b="1">
                        <a:solidFill>
                          <a:schemeClr val="hlink"/>
                        </a:solidFill>
                        <a:latin typeface="Arial" charset="0"/>
                      </a:rPr>
                      <a:t>1</a:t>
                    </a:r>
                  </a:p>
                  <a:p>
                    <a:pPr defTabSz="428625" eaLnBrk="1" hangingPunct="1">
                      <a:lnSpc>
                        <a:spcPct val="90000"/>
                      </a:lnSpc>
                    </a:pPr>
                    <a:endParaRPr lang="fr-FR" sz="1800" b="1">
                      <a:solidFill>
                        <a:schemeClr val="hlink"/>
                      </a:solidFill>
                      <a:latin typeface="Arial" charset="0"/>
                    </a:endParaRPr>
                  </a:p>
                </p:txBody>
              </p:sp>
              <p:sp>
                <p:nvSpPr>
                  <p:cNvPr id="39984" name="Rectangle 48"/>
                  <p:cNvSpPr>
                    <a:spLocks noChangeArrowheads="1"/>
                  </p:cNvSpPr>
                  <p:nvPr/>
                </p:nvSpPr>
                <p:spPr bwMode="auto">
                  <a:xfrm>
                    <a:off x="1555" y="2934"/>
                    <a:ext cx="306" cy="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9850" tIns="34925" rIns="69850" bIns="34925">
                    <a:spAutoFit/>
                  </a:bodyPr>
                  <a:lstStyle/>
                  <a:p>
                    <a:pPr defTabSz="428625">
                      <a:spcBef>
                        <a:spcPct val="50000"/>
                      </a:spcBef>
                    </a:pPr>
                    <a:r>
                      <a:rPr lang="fr-FR" sz="600"/>
                      <a:t>12/03/92</a:t>
                    </a:r>
                  </a:p>
                </p:txBody>
              </p:sp>
              <p:sp>
                <p:nvSpPr>
                  <p:cNvPr id="39985" name="Rectangle 49"/>
                  <p:cNvSpPr>
                    <a:spLocks noChangeArrowheads="1"/>
                  </p:cNvSpPr>
                  <p:nvPr/>
                </p:nvSpPr>
                <p:spPr bwMode="auto">
                  <a:xfrm>
                    <a:off x="1492" y="1499"/>
                    <a:ext cx="468"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9850" tIns="34925" rIns="69850" bIns="34925">
                    <a:spAutoFit/>
                  </a:bodyPr>
                  <a:lstStyle/>
                  <a:p>
                    <a:pPr defTabSz="428625">
                      <a:spcBef>
                        <a:spcPct val="50000"/>
                      </a:spcBef>
                    </a:pPr>
                    <a:r>
                      <a:rPr lang="fr-FR" sz="500"/>
                      <a:t>NO:MC122L07AAAB</a:t>
                    </a:r>
                  </a:p>
                </p:txBody>
              </p:sp>
            </p:grpSp>
          </p:grpSp>
        </p:grpSp>
        <p:sp>
          <p:nvSpPr>
            <p:cNvPr id="39986" name="Rectangle 50"/>
            <p:cNvSpPr>
              <a:spLocks noChangeArrowheads="1"/>
            </p:cNvSpPr>
            <p:nvPr/>
          </p:nvSpPr>
          <p:spPr bwMode="auto">
            <a:xfrm>
              <a:off x="1485" y="1084"/>
              <a:ext cx="472"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9850" tIns="34925" rIns="69850" bIns="34925">
              <a:spAutoFit/>
            </a:bodyPr>
            <a:lstStyle/>
            <a:p>
              <a:pPr defTabSz="428625">
                <a:spcBef>
                  <a:spcPct val="50000"/>
                </a:spcBef>
              </a:pPr>
              <a:r>
                <a:rPr lang="fr-FR" sz="900"/>
                <a:t>Informatique</a:t>
              </a:r>
            </a:p>
          </p:txBody>
        </p:sp>
        <p:sp>
          <p:nvSpPr>
            <p:cNvPr id="39987" name="Rectangle 51"/>
            <p:cNvSpPr>
              <a:spLocks noChangeArrowheads="1"/>
            </p:cNvSpPr>
            <p:nvPr/>
          </p:nvSpPr>
          <p:spPr bwMode="auto">
            <a:xfrm>
              <a:off x="179" y="1955"/>
              <a:ext cx="1134" cy="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a:t>travail sur un</a:t>
              </a:r>
              <a:br>
                <a:rPr lang="fr-FR"/>
              </a:br>
              <a:r>
                <a:rPr lang="fr-FR"/>
                <a:t>article</a:t>
              </a:r>
            </a:p>
          </p:txBody>
        </p:sp>
        <p:sp>
          <p:nvSpPr>
            <p:cNvPr id="39988" name="Line 52"/>
            <p:cNvSpPr>
              <a:spLocks noChangeShapeType="1"/>
            </p:cNvSpPr>
            <p:nvPr/>
          </p:nvSpPr>
          <p:spPr bwMode="auto">
            <a:xfrm flipH="1">
              <a:off x="4220" y="1732"/>
              <a:ext cx="200" cy="17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89" name="Line 53"/>
            <p:cNvSpPr>
              <a:spLocks noChangeShapeType="1"/>
            </p:cNvSpPr>
            <p:nvPr/>
          </p:nvSpPr>
          <p:spPr bwMode="auto">
            <a:xfrm flipH="1">
              <a:off x="4508" y="2164"/>
              <a:ext cx="56" cy="14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90" name="Rectangle 54"/>
            <p:cNvSpPr>
              <a:spLocks noChangeArrowheads="1"/>
            </p:cNvSpPr>
            <p:nvPr/>
          </p:nvSpPr>
          <p:spPr bwMode="auto">
            <a:xfrm>
              <a:off x="3923" y="3578"/>
              <a:ext cx="815"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r>
                <a:rPr lang="fr-FR" sz="1200"/>
                <a:t>données calculées</a:t>
              </a:r>
            </a:p>
          </p:txBody>
        </p:sp>
        <p:sp>
          <p:nvSpPr>
            <p:cNvPr id="39991" name="Rectangle 55"/>
            <p:cNvSpPr>
              <a:spLocks noChangeArrowheads="1"/>
            </p:cNvSpPr>
            <p:nvPr/>
          </p:nvSpPr>
          <p:spPr bwMode="auto">
            <a:xfrm>
              <a:off x="4883" y="3434"/>
              <a:ext cx="772"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r>
                <a:rPr lang="fr-FR" sz="1200"/>
                <a:t>saisie standisée</a:t>
              </a:r>
              <a:br>
                <a:rPr lang="fr-FR" sz="1200"/>
              </a:br>
              <a:r>
                <a:rPr lang="fr-FR" sz="1200"/>
                <a:t>liens hypertextes</a:t>
              </a:r>
            </a:p>
          </p:txBody>
        </p:sp>
        <p:sp>
          <p:nvSpPr>
            <p:cNvPr id="39992" name="Line 56"/>
            <p:cNvSpPr>
              <a:spLocks noChangeShapeType="1"/>
            </p:cNvSpPr>
            <p:nvPr/>
          </p:nvSpPr>
          <p:spPr bwMode="auto">
            <a:xfrm>
              <a:off x="5232" y="2548"/>
              <a:ext cx="0" cy="8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93" name="Line 57"/>
            <p:cNvSpPr>
              <a:spLocks noChangeShapeType="1"/>
            </p:cNvSpPr>
            <p:nvPr/>
          </p:nvSpPr>
          <p:spPr bwMode="auto">
            <a:xfrm>
              <a:off x="1924" y="3360"/>
              <a:ext cx="18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94" name="Line 58"/>
            <p:cNvSpPr>
              <a:spLocks noChangeShapeType="1"/>
            </p:cNvSpPr>
            <p:nvPr/>
          </p:nvSpPr>
          <p:spPr bwMode="auto">
            <a:xfrm flipV="1">
              <a:off x="1920" y="3308"/>
              <a:ext cx="0"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95" name="Line 59"/>
            <p:cNvSpPr>
              <a:spLocks noChangeShapeType="1"/>
            </p:cNvSpPr>
            <p:nvPr/>
          </p:nvSpPr>
          <p:spPr bwMode="auto">
            <a:xfrm flipV="1">
              <a:off x="3792" y="3308"/>
              <a:ext cx="0"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96" name="Rectangle 60"/>
            <p:cNvSpPr>
              <a:spLocks noChangeArrowheads="1"/>
            </p:cNvSpPr>
            <p:nvPr/>
          </p:nvSpPr>
          <p:spPr bwMode="auto">
            <a:xfrm>
              <a:off x="1854" y="3434"/>
              <a:ext cx="2003"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sz="1200"/>
                <a:t>informations sur le texte d'origine et son contenu</a:t>
              </a:r>
              <a:br>
                <a:rPr lang="fr-FR" sz="1200"/>
              </a:br>
              <a:r>
                <a:rPr lang="fr-FR" sz="1200"/>
                <a:t> directement récupérés de la "base codification"</a:t>
              </a:r>
              <a:br>
                <a:rPr lang="fr-FR" sz="1200"/>
              </a:br>
              <a:r>
                <a:rPr lang="fr-FR" sz="1200"/>
                <a:t> constituée avec FolioViews.</a:t>
              </a:r>
            </a:p>
          </p:txBody>
        </p:sp>
        <p:sp>
          <p:nvSpPr>
            <p:cNvPr id="39997" name="Line 61"/>
            <p:cNvSpPr>
              <a:spLocks noChangeShapeType="1"/>
            </p:cNvSpPr>
            <p:nvPr/>
          </p:nvSpPr>
          <p:spPr bwMode="auto">
            <a:xfrm>
              <a:off x="2880" y="3364"/>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998" name="Rectangle 62"/>
            <p:cNvSpPr>
              <a:spLocks noChangeArrowheads="1"/>
            </p:cNvSpPr>
            <p:nvPr/>
          </p:nvSpPr>
          <p:spPr bwMode="auto">
            <a:xfrm>
              <a:off x="897" y="3386"/>
              <a:ext cx="969"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r" defTabSz="762000"/>
              <a:r>
                <a:rPr lang="fr-FR" sz="1200"/>
                <a:t>index</a:t>
              </a:r>
              <a:br>
                <a:rPr lang="fr-FR" sz="1200"/>
              </a:br>
              <a:r>
                <a:rPr lang="fr-FR" sz="1200"/>
                <a:t>balises informatiques</a:t>
              </a:r>
            </a:p>
            <a:p>
              <a:pPr algn="r" defTabSz="762000"/>
              <a:r>
                <a:rPr lang="fr-FR" sz="1200"/>
                <a:t>dates des opérations...</a:t>
              </a:r>
            </a:p>
          </p:txBody>
        </p:sp>
        <p:sp>
          <p:nvSpPr>
            <p:cNvPr id="39999" name="Line 63"/>
            <p:cNvSpPr>
              <a:spLocks noChangeShapeType="1"/>
            </p:cNvSpPr>
            <p:nvPr/>
          </p:nvSpPr>
          <p:spPr bwMode="auto">
            <a:xfrm>
              <a:off x="1680" y="3220"/>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000" name="Rectangle 64"/>
            <p:cNvSpPr>
              <a:spLocks noChangeArrowheads="1"/>
            </p:cNvSpPr>
            <p:nvPr/>
          </p:nvSpPr>
          <p:spPr bwMode="auto">
            <a:xfrm>
              <a:off x="45" y="285"/>
              <a:ext cx="1686" cy="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762000">
                <a:spcBef>
                  <a:spcPct val="50000"/>
                </a:spcBef>
              </a:pPr>
              <a:r>
                <a:rPr lang="fr-FR"/>
                <a:t>Plan du Code :</a:t>
              </a:r>
              <a:br>
                <a:rPr lang="fr-FR"/>
              </a:br>
              <a:r>
                <a:rPr lang="fr-FR" sz="1000"/>
                <a:t>Partie</a:t>
              </a:r>
              <a:br>
                <a:rPr lang="fr-FR" sz="1000"/>
              </a:br>
              <a:r>
                <a:rPr lang="fr-FR" sz="1000"/>
                <a:t>    Livre 	            calcul du</a:t>
              </a:r>
              <a:br>
                <a:rPr lang="fr-FR" sz="1000"/>
              </a:br>
              <a:r>
                <a:rPr lang="fr-FR" sz="1000"/>
                <a:t>       Titre	            numéro de l'article</a:t>
              </a:r>
              <a:br>
                <a:rPr lang="fr-FR" sz="1000"/>
              </a:br>
              <a:r>
                <a:rPr lang="fr-FR" sz="1000"/>
                <a:t>          Chapitre</a:t>
              </a:r>
            </a:p>
          </p:txBody>
        </p:sp>
        <p:sp>
          <p:nvSpPr>
            <p:cNvPr id="40001" name="Rectangle 65"/>
            <p:cNvSpPr>
              <a:spLocks noChangeArrowheads="1"/>
            </p:cNvSpPr>
            <p:nvPr/>
          </p:nvSpPr>
          <p:spPr bwMode="auto">
            <a:xfrm>
              <a:off x="4954" y="913"/>
              <a:ext cx="763"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r>
                <a:rPr lang="fr-FR" sz="1200" b="1">
                  <a:solidFill>
                    <a:srgbClr val="CC0000"/>
                  </a:solidFill>
                  <a:latin typeface="Arial" charset="0"/>
                </a:rPr>
                <a:t>commentaires</a:t>
              </a:r>
              <a:endParaRPr lang="fr-FR" sz="1200" b="1">
                <a:solidFill>
                  <a:schemeClr val="hlink"/>
                </a:solidFill>
                <a:latin typeface="Arial" charset="0"/>
              </a:endParaRPr>
            </a:p>
          </p:txBody>
        </p:sp>
        <p:sp>
          <p:nvSpPr>
            <p:cNvPr id="40002" name="Line 66"/>
            <p:cNvSpPr>
              <a:spLocks noChangeShapeType="1"/>
            </p:cNvSpPr>
            <p:nvPr/>
          </p:nvSpPr>
          <p:spPr bwMode="auto">
            <a:xfrm>
              <a:off x="5434" y="1147"/>
              <a:ext cx="2" cy="352"/>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003" name="Line 67"/>
            <p:cNvSpPr>
              <a:spLocks noChangeShapeType="1"/>
            </p:cNvSpPr>
            <p:nvPr/>
          </p:nvSpPr>
          <p:spPr bwMode="auto">
            <a:xfrm>
              <a:off x="672" y="532"/>
              <a:ext cx="0" cy="4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004" name="Line 68"/>
            <p:cNvSpPr>
              <a:spLocks noChangeShapeType="1"/>
            </p:cNvSpPr>
            <p:nvPr/>
          </p:nvSpPr>
          <p:spPr bwMode="auto">
            <a:xfrm flipH="1">
              <a:off x="524" y="528"/>
              <a:ext cx="1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005" name="Line 69"/>
            <p:cNvSpPr>
              <a:spLocks noChangeShapeType="1"/>
            </p:cNvSpPr>
            <p:nvPr/>
          </p:nvSpPr>
          <p:spPr bwMode="auto">
            <a:xfrm flipH="1">
              <a:off x="524" y="960"/>
              <a:ext cx="1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006" name="Line 70"/>
            <p:cNvSpPr>
              <a:spLocks noChangeShapeType="1"/>
            </p:cNvSpPr>
            <p:nvPr/>
          </p:nvSpPr>
          <p:spPr bwMode="auto">
            <a:xfrm flipH="1">
              <a:off x="668" y="720"/>
              <a:ext cx="1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spTree>
    <p:extLst>
      <p:ext uri="{BB962C8B-B14F-4D97-AF65-F5344CB8AC3E}">
        <p14:creationId xmlns:p14="http://schemas.microsoft.com/office/powerpoint/2010/main" val="308240907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système </a:t>
            </a:r>
            <a:r>
              <a:rPr lang="fr-FR" dirty="0" smtClean="0"/>
              <a:t>complexe se compose </a:t>
            </a:r>
            <a:endParaRPr lang="fr-FR" dirty="0"/>
          </a:p>
        </p:txBody>
      </p:sp>
      <p:sp>
        <p:nvSpPr>
          <p:cNvPr id="3" name="Espace réservé du contenu 2"/>
          <p:cNvSpPr>
            <a:spLocks noGrp="1"/>
          </p:cNvSpPr>
          <p:nvPr>
            <p:ph idx="1"/>
          </p:nvPr>
        </p:nvSpPr>
        <p:spPr/>
        <p:txBody>
          <a:bodyPr/>
          <a:lstStyle/>
          <a:p>
            <a:r>
              <a:rPr lang="fr-FR" dirty="0" smtClean="0"/>
              <a:t>de multiples éléments </a:t>
            </a:r>
          </a:p>
          <a:p>
            <a:endParaRPr lang="fr-FR" dirty="0"/>
          </a:p>
          <a:p>
            <a:r>
              <a:rPr lang="fr-FR" dirty="0" smtClean="0"/>
              <a:t>interagissant de façon dynamique</a:t>
            </a:r>
            <a:endParaRPr lang="fr-FR" dirty="0"/>
          </a:p>
        </p:txBody>
      </p:sp>
    </p:spTree>
    <p:extLst>
      <p:ext uri="{BB962C8B-B14F-4D97-AF65-F5344CB8AC3E}">
        <p14:creationId xmlns:p14="http://schemas.microsoft.com/office/powerpoint/2010/main" val="337820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dirty="0" smtClean="0"/>
              <a:t>Une caractéristique: l’Imprévisibilité</a:t>
            </a:r>
            <a:endParaRPr lang="fr-FR" sz="4800" dirty="0"/>
          </a:p>
        </p:txBody>
      </p:sp>
      <p:sp>
        <p:nvSpPr>
          <p:cNvPr id="3" name="Espace réservé du contenu 2"/>
          <p:cNvSpPr>
            <a:spLocks noGrp="1"/>
          </p:cNvSpPr>
          <p:nvPr>
            <p:ph idx="1"/>
          </p:nvPr>
        </p:nvSpPr>
        <p:spPr>
          <a:xfrm>
            <a:off x="457200" y="1600200"/>
            <a:ext cx="8229600" cy="4869801"/>
          </a:xfrm>
        </p:spPr>
        <p:txBody>
          <a:bodyPr/>
          <a:lstStyle/>
          <a:p>
            <a:pPr marL="0" indent="0">
              <a:buNone/>
            </a:pPr>
            <a:r>
              <a:rPr lang="fr-FR" dirty="0" smtClean="0">
                <a:solidFill>
                  <a:srgbClr val="000090"/>
                </a:solidFill>
                <a:effectLst>
                  <a:outerShdw blurRad="50800" dist="38100" dir="2700000" algn="tl" rotWithShape="0">
                    <a:prstClr val="black">
                      <a:alpha val="40000"/>
                    </a:prstClr>
                  </a:outerShdw>
                </a:effectLst>
              </a:rPr>
              <a:t>l’effet papillon :</a:t>
            </a:r>
          </a:p>
          <a:p>
            <a:pPr marL="0" indent="0">
              <a:buNone/>
            </a:pPr>
            <a:endParaRPr lang="fr-FR" dirty="0" smtClean="0"/>
          </a:p>
          <a:p>
            <a:r>
              <a:rPr lang="fr-FR" dirty="0" smtClean="0"/>
              <a:t>un battement d’aile en Inde …</a:t>
            </a:r>
          </a:p>
          <a:p>
            <a:endParaRPr lang="fr-FR" dirty="0"/>
          </a:p>
          <a:p>
            <a:r>
              <a:rPr lang="fr-FR" dirty="0"/>
              <a:t>u</a:t>
            </a:r>
            <a:r>
              <a:rPr lang="fr-FR" dirty="0" smtClean="0"/>
              <a:t>ne nouvelle législation en matière de succession …</a:t>
            </a:r>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3156267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dans les sciences du discours</a:t>
            </a:r>
            <a:endParaRPr lang="fr-FR" dirty="0"/>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r>
              <a:rPr lang="fr-FR" sz="4800" dirty="0" smtClean="0"/>
              <a:t>échec de la communication</a:t>
            </a:r>
          </a:p>
          <a:p>
            <a:endParaRPr lang="fr-FR" dirty="0"/>
          </a:p>
          <a:p>
            <a:endParaRPr lang="fr-FR" dirty="0"/>
          </a:p>
        </p:txBody>
      </p:sp>
    </p:spTree>
    <p:extLst>
      <p:ext uri="{BB962C8B-B14F-4D97-AF65-F5344CB8AC3E}">
        <p14:creationId xmlns:p14="http://schemas.microsoft.com/office/powerpoint/2010/main" val="3792031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a:t>
            </a:r>
            <a:r>
              <a:rPr lang="fr-FR" dirty="0" smtClean="0"/>
              <a:t>n droit … </a:t>
            </a:r>
            <a:endParaRPr lang="fr-FR" dirty="0"/>
          </a:p>
        </p:txBody>
      </p:sp>
      <p:sp>
        <p:nvSpPr>
          <p:cNvPr id="3" name="Espace réservé du contenu 2"/>
          <p:cNvSpPr>
            <a:spLocks noGrp="1"/>
          </p:cNvSpPr>
          <p:nvPr>
            <p:ph idx="1"/>
          </p:nvPr>
        </p:nvSpPr>
        <p:spPr/>
        <p:txBody>
          <a:bodyPr>
            <a:normAutofit/>
          </a:bodyPr>
          <a:lstStyle/>
          <a:p>
            <a:endParaRPr lang="fr-FR" dirty="0" smtClean="0"/>
          </a:p>
          <a:p>
            <a:pPr marL="0" indent="0">
              <a:buNone/>
            </a:pPr>
            <a:r>
              <a:rPr lang="fr-FR" sz="4000" dirty="0" smtClean="0"/>
              <a:t>atteinte à la sécurité juridique </a:t>
            </a:r>
          </a:p>
          <a:p>
            <a:endParaRPr lang="fr-FR" dirty="0"/>
          </a:p>
          <a:p>
            <a:r>
              <a:rPr lang="fr-FR" dirty="0" smtClean="0"/>
              <a:t>si le citoyen ne peut  analyser les conséquences des lois  </a:t>
            </a:r>
          </a:p>
          <a:p>
            <a:endParaRPr lang="fr-FR" dirty="0"/>
          </a:p>
          <a:p>
            <a:r>
              <a:rPr lang="fr-FR" dirty="0" smtClean="0"/>
              <a:t>et les acteurs politiques, les impacts</a:t>
            </a:r>
            <a:endParaRPr lang="fr-FR" dirty="0"/>
          </a:p>
        </p:txBody>
      </p:sp>
    </p:spTree>
    <p:extLst>
      <p:ext uri="{BB962C8B-B14F-4D97-AF65-F5344CB8AC3E}">
        <p14:creationId xmlns:p14="http://schemas.microsoft.com/office/powerpoint/2010/main" val="255284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TotalTime>
  <Words>1541</Words>
  <Application>Microsoft Office PowerPoint</Application>
  <PresentationFormat>Affichage à l'écran (4:3)</PresentationFormat>
  <Paragraphs>312</Paragraphs>
  <Slides>51</Slides>
  <Notes>3</Notes>
  <HiddenSlides>0</HiddenSlides>
  <MMClips>2</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51</vt:i4>
      </vt:variant>
    </vt:vector>
  </HeadingPairs>
  <TitlesOfParts>
    <vt:vector size="53" baseType="lpstr">
      <vt:lpstr>Thème Office</vt:lpstr>
      <vt:lpstr>Document</vt:lpstr>
      <vt:lpstr> La complexité   un nouveau paradigme dans les sciences sociales?</vt:lpstr>
      <vt:lpstr>1 er atelier  ISCC, Paris - 2010</vt:lpstr>
      <vt:lpstr>Présentation PowerPoint</vt:lpstr>
      <vt:lpstr>les systèmes complexes </vt:lpstr>
      <vt:lpstr>« La complexité est …</vt:lpstr>
      <vt:lpstr>Un système complexe se compose </vt:lpstr>
      <vt:lpstr>Une caractéristique: l’Imprévisibilité</vt:lpstr>
      <vt:lpstr>… dans les sciences du discours</vt:lpstr>
      <vt:lpstr>en droit … </vt:lpstr>
      <vt:lpstr>Paradigme </vt:lpstr>
      <vt:lpstr>Complexité négative </vt:lpstr>
      <vt:lpstr>Notre hypothèse :</vt:lpstr>
      <vt:lpstr>Comment se sont développés ces travaux  sur la complexité?</vt:lpstr>
      <vt:lpstr>Figure 2 : représentation des réseaux de  dépendance de la loi de finance 2006 réalisée pour le Conseil constitutionnel</vt:lpstr>
      <vt:lpstr>Présentation PowerPoint</vt:lpstr>
      <vt:lpstr>La complexité est positive  car le droit est un système adaptatif complexe…</vt:lpstr>
      <vt:lpstr>A l’origine, le droit était simple  le corps la voix le geste l’Oral </vt:lpstr>
      <vt:lpstr>Il y a 40 siècles…   L’Ecrit  un support, une trace, un outil   </vt:lpstr>
      <vt:lpstr>Présentation PowerPoint</vt:lpstr>
      <vt:lpstr>Présentation PowerPoint</vt:lpstr>
      <vt:lpstr>18 siècles av J C </vt:lpstr>
      <vt:lpstr>Présentation PowerPoint</vt:lpstr>
      <vt:lpstr>En 529 </vt:lpstr>
      <vt:lpstr>Présentation PowerPoint</vt:lpstr>
      <vt:lpstr>Le code d’Hammourabi</vt:lpstr>
      <vt:lpstr> le code civil</vt:lpstr>
      <vt:lpstr>Article 1382 Créé par Loi 1804-02-09  promulguée le 19 février 1804   « Tout fait quelconque de l'homme, qui cause à autrui un dommage, oblige celui par la faute duquel il est arrivé à le réparer. » </vt:lpstr>
      <vt:lpstr>La codification  après 1989</vt:lpstr>
      <vt:lpstr>Le code de l’urbanisme (2002)</vt:lpstr>
      <vt:lpstr>La loi  le code civil</vt:lpstr>
      <vt:lpstr>Du fait de la complexité, la logique séquentielle  et linéaire de l’écrit  </vt:lpstr>
      <vt:lpstr>En légistique, il y eut  MAGICODE</vt:lpstr>
      <vt:lpstr>Présentation PowerPoint</vt:lpstr>
      <vt:lpstr>le projet de code avec les liens hypertextes</vt:lpstr>
      <vt:lpstr>Présentation PowerPoint</vt:lpstr>
      <vt:lpstr>Quel intérêt de la théorie des systèmes complexes pour le droit?</vt:lpstr>
      <vt:lpstr>Présentation PowerPoint</vt:lpstr>
      <vt:lpstr>Hypercode: réseau des citations entre codes</vt:lpstr>
      <vt:lpstr>2- Modéliser l’évolution du droit </vt:lpstr>
      <vt:lpstr>Deux bassins d’attraction +1 </vt:lpstr>
      <vt:lpstr>Un modèle d’émergence d’un nouveau concept? </vt:lpstr>
      <vt:lpstr>3- Ecrire le droit sans règles?  Systèmes  connexionnistes </vt:lpstr>
      <vt:lpstr>Un système à base de cas </vt:lpstr>
      <vt:lpstr>Présentation PowerPoint</vt:lpstr>
      <vt:lpstr>Résultats   Dépasser la limite de la présentation linéaire du droit </vt:lpstr>
      <vt:lpstr>renouveler les</vt:lpstr>
      <vt:lpstr>en Conclusion </vt:lpstr>
      <vt:lpstr>Présentation PowerPoint</vt:lpstr>
      <vt:lpstr>Présentation PowerPoint</vt:lpstr>
      <vt:lpstr>cet Atelier 2015 est dédiée  à Véronique Tauziac, conceptrice de MAGICODE,  qui nous a prêté quelques-unes de ses propres diapositives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Daniele Bourcier</dc:creator>
  <cp:lastModifiedBy>Administrateur</cp:lastModifiedBy>
  <cp:revision>25</cp:revision>
  <cp:lastPrinted>2015-05-20T23:34:51Z</cp:lastPrinted>
  <dcterms:created xsi:type="dcterms:W3CDTF">2015-05-15T07:58:42Z</dcterms:created>
  <dcterms:modified xsi:type="dcterms:W3CDTF">2015-05-26T13:08:02Z</dcterms:modified>
</cp:coreProperties>
</file>