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66" r:id="rId4"/>
    <p:sldId id="274" r:id="rId5"/>
    <p:sldId id="275" r:id="rId6"/>
    <p:sldId id="267" r:id="rId7"/>
    <p:sldId id="268" r:id="rId8"/>
    <p:sldId id="270" r:id="rId9"/>
    <p:sldId id="269" r:id="rId10"/>
    <p:sldId id="271" r:id="rId11"/>
    <p:sldId id="273" r:id="rId12"/>
    <p:sldId id="264" r:id="rId13"/>
    <p:sldId id="257" r:id="rId14"/>
    <p:sldId id="272" r:id="rId1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C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>
        <p:scale>
          <a:sx n="82" d="100"/>
          <a:sy n="82" d="100"/>
        </p:scale>
        <p:origin x="-16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EECC2-EB0B-CE48-9569-D6241A0904DE}" type="datetimeFigureOut">
              <a:rPr lang="fr-FR" smtClean="0"/>
              <a:pPr/>
              <a:t>20/05/2015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DD10B-A858-884B-8911-10BE0C5ACF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72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BD72-E257-FF4C-8624-E4ED9CDA7241}" type="datetimeFigureOut">
              <a:rPr lang="fr-FR" smtClean="0"/>
              <a:pPr/>
              <a:t>20/05/2015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A754-09BD-7642-B20D-47FCF71B1E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BD72-E257-FF4C-8624-E4ED9CDA7241}" type="datetimeFigureOut">
              <a:rPr lang="fr-FR" smtClean="0"/>
              <a:pPr/>
              <a:t>20/05/2015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A754-09BD-7642-B20D-47FCF71B1E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BD72-E257-FF4C-8624-E4ED9CDA7241}" type="datetimeFigureOut">
              <a:rPr lang="fr-FR" smtClean="0"/>
              <a:pPr/>
              <a:t>20/05/2015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A754-09BD-7642-B20D-47FCF71B1E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BD72-E257-FF4C-8624-E4ED9CDA7241}" type="datetimeFigureOut">
              <a:rPr lang="fr-FR" smtClean="0"/>
              <a:pPr/>
              <a:t>20/05/2015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A754-09BD-7642-B20D-47FCF71B1E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BD72-E257-FF4C-8624-E4ED9CDA7241}" type="datetimeFigureOut">
              <a:rPr lang="fr-FR" smtClean="0"/>
              <a:pPr/>
              <a:t>20/05/2015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A754-09BD-7642-B20D-47FCF71B1E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BD72-E257-FF4C-8624-E4ED9CDA7241}" type="datetimeFigureOut">
              <a:rPr lang="fr-FR" smtClean="0"/>
              <a:pPr/>
              <a:t>20/05/2015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A754-09BD-7642-B20D-47FCF71B1E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BD72-E257-FF4C-8624-E4ED9CDA7241}" type="datetimeFigureOut">
              <a:rPr lang="fr-FR" smtClean="0"/>
              <a:pPr/>
              <a:t>20/05/2015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A754-09BD-7642-B20D-47FCF71B1E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BD72-E257-FF4C-8624-E4ED9CDA7241}" type="datetimeFigureOut">
              <a:rPr lang="fr-FR" smtClean="0"/>
              <a:pPr/>
              <a:t>20/05/2015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A754-09BD-7642-B20D-47FCF71B1E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BD72-E257-FF4C-8624-E4ED9CDA7241}" type="datetimeFigureOut">
              <a:rPr lang="fr-FR" smtClean="0"/>
              <a:pPr/>
              <a:t>20/05/2015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A754-09BD-7642-B20D-47FCF71B1E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BD72-E257-FF4C-8624-E4ED9CDA7241}" type="datetimeFigureOut">
              <a:rPr lang="fr-FR" smtClean="0"/>
              <a:pPr/>
              <a:t>20/05/2015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A754-09BD-7642-B20D-47FCF71B1E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BD72-E257-FF4C-8624-E4ED9CDA7241}" type="datetimeFigureOut">
              <a:rPr lang="fr-FR" smtClean="0"/>
              <a:pPr/>
              <a:t>20/05/2015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A754-09BD-7642-B20D-47FCF71B1E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FBD72-E257-FF4C-8624-E4ED9CDA7241}" type="datetimeFigureOut">
              <a:rPr lang="fr-FR" smtClean="0"/>
              <a:pPr/>
              <a:t>20/05/2015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BA754-09BD-7642-B20D-47FCF71B1E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irculex.wix.com/projet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569696"/>
            <a:ext cx="7772400" cy="3522013"/>
          </a:xfrm>
        </p:spPr>
        <p:txBody>
          <a:bodyPr>
            <a:noAutofit/>
          </a:bodyPr>
          <a:lstStyle/>
          <a:p>
            <a:r>
              <a:rPr lang="fr-FR" sz="1800" dirty="0" smtClean="0">
                <a:latin typeface="Arial"/>
                <a:cs typeface="Arial"/>
              </a:rPr>
              <a:t/>
            </a:r>
            <a:br>
              <a:rPr lang="fr-FR" sz="1800" dirty="0" smtClean="0">
                <a:latin typeface="Arial"/>
                <a:cs typeface="Arial"/>
              </a:rPr>
            </a:br>
            <a:r>
              <a:rPr lang="fr-FR" sz="1800" dirty="0">
                <a:latin typeface="Arial"/>
                <a:cs typeface="Arial"/>
              </a:rPr>
              <a:t> </a:t>
            </a:r>
            <a:r>
              <a:rPr lang="fr-FR" sz="1800" dirty="0" smtClean="0">
                <a:latin typeface="Arial"/>
                <a:cs typeface="Arial"/>
              </a:rPr>
              <a:t/>
            </a:r>
            <a:br>
              <a:rPr lang="fr-FR" sz="1800" dirty="0" smtClean="0">
                <a:latin typeface="Arial"/>
                <a:cs typeface="Arial"/>
              </a:rPr>
            </a:br>
            <a:r>
              <a:rPr lang="fr-FR" sz="1800" dirty="0" smtClean="0">
                <a:latin typeface="Arial"/>
                <a:cs typeface="Arial"/>
              </a:rPr>
              <a:t/>
            </a:r>
            <a:br>
              <a:rPr lang="fr-FR" sz="1800" dirty="0" smtClean="0">
                <a:latin typeface="Arial"/>
                <a:cs typeface="Arial"/>
              </a:rPr>
            </a:br>
            <a:r>
              <a:rPr lang="fr-FR" sz="1800" dirty="0">
                <a:latin typeface="Arial"/>
                <a:cs typeface="Arial"/>
              </a:rPr>
              <a:t> </a:t>
            </a:r>
            <a:r>
              <a:rPr lang="fr-FR" sz="1800" dirty="0" smtClean="0">
                <a:latin typeface="Arial"/>
                <a:cs typeface="Arial"/>
              </a:rPr>
              <a:t/>
            </a:r>
            <a:br>
              <a:rPr lang="fr-FR" sz="1800" dirty="0" smtClean="0">
                <a:latin typeface="Arial"/>
                <a:cs typeface="Arial"/>
              </a:rPr>
            </a:br>
            <a:r>
              <a:rPr lang="fr-FR" sz="1800" dirty="0" smtClean="0">
                <a:latin typeface="Arial"/>
                <a:cs typeface="Arial"/>
              </a:rPr>
              <a:t/>
            </a:r>
            <a:br>
              <a:rPr lang="fr-FR" sz="1800" dirty="0" smtClean="0">
                <a:latin typeface="Arial"/>
                <a:cs typeface="Arial"/>
              </a:rPr>
            </a:br>
            <a:r>
              <a:rPr lang="fr-FR" sz="1800" dirty="0" smtClean="0">
                <a:latin typeface="Arial"/>
                <a:cs typeface="Arial"/>
              </a:rPr>
              <a:t/>
            </a:r>
            <a:br>
              <a:rPr lang="fr-FR" sz="1800" dirty="0" smtClean="0">
                <a:latin typeface="Arial"/>
                <a:cs typeface="Arial"/>
              </a:rPr>
            </a:br>
            <a:r>
              <a:rPr lang="fr-FR" sz="1800" dirty="0" smtClean="0">
                <a:latin typeface="Arial"/>
                <a:cs typeface="Arial"/>
              </a:rPr>
              <a:t/>
            </a:r>
            <a:br>
              <a:rPr lang="fr-FR" sz="1800" dirty="0" smtClean="0">
                <a:latin typeface="Arial"/>
                <a:cs typeface="Arial"/>
              </a:rPr>
            </a:br>
            <a:r>
              <a:rPr lang="fr-FR" sz="1800" dirty="0" smtClean="0">
                <a:latin typeface="Arial"/>
                <a:cs typeface="Arial"/>
              </a:rPr>
              <a:t/>
            </a:r>
            <a:br>
              <a:rPr lang="fr-FR" sz="1800" dirty="0" smtClean="0">
                <a:latin typeface="Arial"/>
                <a:cs typeface="Arial"/>
              </a:rPr>
            </a:br>
            <a:r>
              <a:rPr lang="fr-FR" sz="1800" dirty="0" smtClean="0">
                <a:latin typeface="Arial"/>
                <a:cs typeface="Arial"/>
              </a:rPr>
              <a:t/>
            </a:r>
            <a:br>
              <a:rPr lang="fr-FR" sz="1800" dirty="0" smtClean="0">
                <a:latin typeface="Arial"/>
                <a:cs typeface="Arial"/>
              </a:rPr>
            </a:br>
            <a:r>
              <a:rPr lang="fr-FR" sz="1800" dirty="0" smtClean="0">
                <a:latin typeface="Arial"/>
                <a:cs typeface="Arial"/>
              </a:rPr>
              <a:t/>
            </a:r>
            <a:br>
              <a:rPr lang="fr-FR" sz="1800" dirty="0" smtClean="0">
                <a:latin typeface="Arial"/>
                <a:cs typeface="Arial"/>
              </a:rPr>
            </a:br>
            <a:r>
              <a:rPr lang="fr-FR" sz="1800" dirty="0" smtClean="0">
                <a:latin typeface="Arial"/>
                <a:cs typeface="Arial"/>
              </a:rPr>
              <a:t/>
            </a:r>
            <a:br>
              <a:rPr lang="fr-FR" sz="1800" dirty="0" smtClean="0">
                <a:latin typeface="Arial"/>
                <a:cs typeface="Arial"/>
              </a:rPr>
            </a:br>
            <a:r>
              <a:rPr lang="fr-FR" sz="1800" dirty="0" smtClean="0">
                <a:latin typeface="Arial"/>
                <a:cs typeface="Arial"/>
              </a:rPr>
              <a:t/>
            </a:r>
            <a:br>
              <a:rPr lang="fr-FR" sz="1800" dirty="0" smtClean="0">
                <a:latin typeface="Arial"/>
                <a:cs typeface="Arial"/>
              </a:rPr>
            </a:b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/>
            </a:r>
            <a:b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n-US" sz="4000" b="1" i="1" dirty="0" smtClean="0">
                <a:latin typeface="Arial Black" pitchFamily="34" charset="0"/>
              </a:rPr>
              <a:t> </a:t>
            </a:r>
            <a:r>
              <a:rPr lang="en-US" sz="4000" b="1" i="1" dirty="0" smtClean="0">
                <a:solidFill>
                  <a:srgbClr val="002060"/>
                </a:solidFill>
                <a:latin typeface="Arial Black" pitchFamily="34" charset="0"/>
              </a:rPr>
              <a:t>Scylla and Charybdis: the Brazilian Institutional Complexity </a:t>
            </a:r>
            <a:r>
              <a:rPr lang="fr-FR" sz="40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fr-FR" sz="4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US" sz="4000" b="1" i="1" dirty="0" smtClean="0">
                <a:solidFill>
                  <a:srgbClr val="002060"/>
                </a:solidFill>
                <a:latin typeface="Arial Black" pitchFamily="34" charset="0"/>
              </a:rPr>
              <a:t>Related to the Marine Biodiversity Management</a:t>
            </a:r>
            <a:r>
              <a:rPr lang="fr-FR" sz="40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fr-FR" sz="4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fr-FR" sz="1800" dirty="0" smtClean="0">
                <a:solidFill>
                  <a:srgbClr val="002060"/>
                </a:solidFill>
                <a:latin typeface="Arial"/>
                <a:cs typeface="Arial"/>
              </a:rPr>
              <a:t/>
            </a:r>
            <a:br>
              <a:rPr lang="fr-FR" sz="1800" dirty="0" smtClean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fr-FR" sz="18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br>
              <a:rPr lang="fr-FR" sz="1800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fr-FR" sz="1800" dirty="0" smtClean="0">
                <a:solidFill>
                  <a:srgbClr val="002060"/>
                </a:solidFill>
              </a:rPr>
              <a:t> </a:t>
            </a:r>
            <a:r>
              <a:rPr lang="fr-FR" sz="1800" b="1" dirty="0" smtClean="0">
                <a:solidFill>
                  <a:srgbClr val="002060"/>
                </a:solidFill>
              </a:rPr>
              <a:t>Ana </a:t>
            </a:r>
            <a:r>
              <a:rPr lang="fr-FR" sz="1800" b="1" dirty="0" err="1" smtClean="0">
                <a:solidFill>
                  <a:srgbClr val="002060"/>
                </a:solidFill>
              </a:rPr>
              <a:t>Flávia</a:t>
            </a:r>
            <a:r>
              <a:rPr lang="fr-FR" sz="1800" b="1" dirty="0" smtClean="0">
                <a:solidFill>
                  <a:srgbClr val="002060"/>
                </a:solidFill>
              </a:rPr>
              <a:t> BARROS-PLATIAU, </a:t>
            </a:r>
            <a:r>
              <a:rPr lang="en-US" sz="1800" b="1" dirty="0" smtClean="0">
                <a:solidFill>
                  <a:srgbClr val="002060"/>
                </a:solidFill>
              </a:rPr>
              <a:t>Jorge BARROS et Pierre MAZZEGA</a:t>
            </a:r>
            <a:r>
              <a:rPr lang="fr-FR" sz="1800" b="1" dirty="0" smtClean="0"/>
              <a:t/>
            </a:r>
            <a:br>
              <a:rPr lang="fr-FR" sz="1800" b="1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>
                <a:latin typeface="Arial"/>
                <a:cs typeface="Arial"/>
              </a:rPr>
              <a:t/>
            </a:r>
            <a:br>
              <a:rPr lang="fr-FR" sz="1800" dirty="0" smtClean="0">
                <a:latin typeface="Arial"/>
                <a:cs typeface="Arial"/>
              </a:rPr>
            </a:br>
            <a:r>
              <a:rPr lang="fr-FR" sz="1800" dirty="0" smtClean="0">
                <a:latin typeface="Arial"/>
                <a:cs typeface="Arial"/>
              </a:rPr>
              <a:t/>
            </a:r>
            <a:br>
              <a:rPr lang="fr-FR" sz="1800" dirty="0" smtClean="0">
                <a:latin typeface="Arial"/>
                <a:cs typeface="Arial"/>
              </a:rPr>
            </a:br>
            <a:r>
              <a:rPr lang="fr-FR" sz="1800" dirty="0" smtClean="0">
                <a:latin typeface="Arial"/>
                <a:cs typeface="Arial"/>
              </a:rPr>
              <a:t/>
            </a:r>
            <a:br>
              <a:rPr lang="fr-FR" sz="1800" dirty="0" smtClean="0">
                <a:latin typeface="Arial"/>
                <a:cs typeface="Arial"/>
              </a:rPr>
            </a:br>
            <a:r>
              <a:rPr lang="fr-FR" sz="1800" dirty="0" smtClean="0">
                <a:latin typeface="Arial"/>
                <a:cs typeface="Arial"/>
              </a:rPr>
              <a:t/>
            </a:r>
            <a:br>
              <a:rPr lang="fr-FR" sz="1800" dirty="0" smtClean="0">
                <a:latin typeface="Arial"/>
                <a:cs typeface="Arial"/>
              </a:rPr>
            </a:br>
            <a:r>
              <a:rPr lang="fr-FR" sz="1800" dirty="0">
                <a:latin typeface="Arial"/>
                <a:cs typeface="Arial"/>
              </a:rPr>
              <a:t/>
            </a:r>
            <a:br>
              <a:rPr lang="fr-FR" sz="1800" dirty="0">
                <a:latin typeface="Arial"/>
                <a:cs typeface="Arial"/>
              </a:rPr>
            </a:br>
            <a:r>
              <a:rPr lang="fr-FR" sz="1400" dirty="0" smtClean="0">
                <a:solidFill>
                  <a:srgbClr val="002060"/>
                </a:solidFill>
                <a:latin typeface="Arial"/>
                <a:cs typeface="Arial"/>
              </a:rPr>
              <a:t>Atelier Complexité et Politiques Publiques</a:t>
            </a:r>
            <a:br>
              <a:rPr lang="fr-FR" sz="1400" dirty="0" smtClean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fr-FR" sz="1400" dirty="0" smtClean="0">
                <a:solidFill>
                  <a:srgbClr val="002060"/>
                </a:solidFill>
                <a:latin typeface="Arial"/>
                <a:cs typeface="Arial"/>
              </a:rPr>
              <a:t> Université Jean Moulin Lyon III, 21 et 22 mai 2015</a:t>
            </a: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800" dirty="0" smtClean="0">
                <a:solidFill>
                  <a:srgbClr val="002060"/>
                </a:solidFill>
                <a:latin typeface="Arial"/>
                <a:cs typeface="Arial"/>
              </a:rPr>
              <a:t/>
            </a:r>
            <a:br>
              <a:rPr lang="fr-FR" sz="1800" dirty="0" smtClean="0">
                <a:solidFill>
                  <a:srgbClr val="002060"/>
                </a:solidFill>
                <a:latin typeface="Arial"/>
                <a:cs typeface="Arial"/>
              </a:rPr>
            </a:br>
            <a:endParaRPr lang="fr-FR" sz="18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7" name="Image 6" descr="CERI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2117" y="4919696"/>
            <a:ext cx="967538" cy="110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 rot="16200000">
            <a:off x="6609903" y="3994294"/>
            <a:ext cx="4572000" cy="1538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400" dirty="0" smtClean="0">
                <a:latin typeface="Arial"/>
                <a:cs typeface="Arial"/>
              </a:rPr>
              <a:t>Image: http://www.oryxconseil.com/2013/12/transformation-des-entreprises-la-regle-des-3-c/</a:t>
            </a:r>
            <a:endParaRPr lang="fr-FR" sz="400" dirty="0">
              <a:latin typeface="Arial"/>
              <a:cs typeface="Arial"/>
            </a:endParaRPr>
          </a:p>
        </p:txBody>
      </p:sp>
      <p:pic>
        <p:nvPicPr>
          <p:cNvPr id="9219" name="Picture 3" descr="http://www.marca.unb.br/img/assinatura_cor/as_vert_cor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214006"/>
            <a:ext cx="703984" cy="621645"/>
          </a:xfrm>
          <a:prstGeom prst="rect">
            <a:avLst/>
          </a:prstGeom>
          <a:noFill/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4982" y="4916091"/>
            <a:ext cx="985039" cy="1113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2060"/>
                </a:solidFill>
              </a:rPr>
              <a:t>Résultats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FR" dirty="0" smtClean="0">
                <a:solidFill>
                  <a:srgbClr val="002060"/>
                </a:solidFill>
              </a:rPr>
              <a:t>Les principaux acteurs étant davantage indifférents ou en confrontation qu’en condition de collaboration, le Brésil est loin d’être un «marine </a:t>
            </a:r>
            <a:r>
              <a:rPr lang="fr-FR" dirty="0" err="1" smtClean="0">
                <a:solidFill>
                  <a:srgbClr val="002060"/>
                </a:solidFill>
              </a:rPr>
              <a:t>player</a:t>
            </a:r>
            <a:r>
              <a:rPr lang="fr-FR" dirty="0" smtClean="0">
                <a:solidFill>
                  <a:srgbClr val="002060"/>
                </a:solidFill>
              </a:rPr>
              <a:t>». Donc la complexité institutionnelle actuelle ne permet pas que le pays participe à la gouvernance océanique à la hauteur des ambitions qu’il affiche dans sa stratégie nationale.</a:t>
            </a:r>
            <a:endParaRPr lang="fr-F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Résultats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fr-FR" b="1" dirty="0">
                <a:solidFill>
                  <a:srgbClr val="002060"/>
                </a:solidFill>
              </a:rPr>
              <a:t>La gouvernance  océanique n’est pas une arène </a:t>
            </a:r>
            <a:r>
              <a:rPr lang="fr-FR" b="1" dirty="0" smtClean="0">
                <a:solidFill>
                  <a:srgbClr val="002060"/>
                </a:solidFill>
              </a:rPr>
              <a:t>fermée, la Chine et la Russie arrivent</a:t>
            </a:r>
          </a:p>
          <a:p>
            <a:pPr lvl="1"/>
            <a:r>
              <a:rPr lang="fr-FR" b="1" dirty="0" smtClean="0">
                <a:solidFill>
                  <a:srgbClr val="002060"/>
                </a:solidFill>
              </a:rPr>
              <a:t> Le leadership </a:t>
            </a:r>
            <a:r>
              <a:rPr lang="fr-FR" b="1" dirty="0">
                <a:solidFill>
                  <a:srgbClr val="002060"/>
                </a:solidFill>
              </a:rPr>
              <a:t>occidental </a:t>
            </a:r>
            <a:r>
              <a:rPr lang="fr-FR" b="1" dirty="0" smtClean="0">
                <a:solidFill>
                  <a:srgbClr val="002060"/>
                </a:solidFill>
              </a:rPr>
              <a:t>est en train de s’effondrer</a:t>
            </a:r>
            <a:endParaRPr lang="fr-FR" b="1" dirty="0">
              <a:solidFill>
                <a:srgbClr val="002060"/>
              </a:solidFill>
            </a:endParaRPr>
          </a:p>
          <a:p>
            <a:pPr lvl="1"/>
            <a:r>
              <a:rPr lang="fr-FR" b="1" dirty="0">
                <a:solidFill>
                  <a:srgbClr val="002060"/>
                </a:solidFill>
              </a:rPr>
              <a:t>Un cadre d’analyse partant du niveau national permet de démontrer la complexité et souvent la confrontation des politiques publiques relatives à une question globale</a:t>
            </a:r>
          </a:p>
          <a:p>
            <a:pPr lvl="1"/>
            <a:r>
              <a:rPr lang="fr-FR" b="1" dirty="0">
                <a:solidFill>
                  <a:srgbClr val="002060"/>
                </a:solidFill>
              </a:rPr>
              <a:t>La fracture entre le niveau national et l’international contribue à la fragmentation de cette </a:t>
            </a:r>
            <a:r>
              <a:rPr lang="fr-FR" b="1" dirty="0" smtClean="0">
                <a:solidFill>
                  <a:srgbClr val="002060"/>
                </a:solidFill>
              </a:rPr>
              <a:t>gouvernance</a:t>
            </a:r>
          </a:p>
          <a:p>
            <a:pPr marL="457200" lvl="1" indent="0">
              <a:buNone/>
            </a:pPr>
            <a:r>
              <a:rPr lang="fr-FR" b="1" dirty="0" smtClean="0">
                <a:solidFill>
                  <a:srgbClr val="002060"/>
                </a:solidFill>
              </a:rPr>
              <a:t>(</a:t>
            </a:r>
            <a:r>
              <a:rPr lang="fr-FR" b="1" dirty="0" err="1" smtClean="0">
                <a:solidFill>
                  <a:srgbClr val="002060"/>
                </a:solidFill>
              </a:rPr>
              <a:t>Rosenau</a:t>
            </a:r>
            <a:r>
              <a:rPr lang="fr-FR" b="1" dirty="0" smtClean="0">
                <a:solidFill>
                  <a:srgbClr val="002060"/>
                </a:solidFill>
              </a:rPr>
              <a:t> parle de « turbulence »)</a:t>
            </a:r>
            <a:endParaRPr lang="fr-FR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416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2060"/>
                </a:solidFill>
              </a:rPr>
              <a:t>Financement de la recherche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fr-FR" sz="1800" dirty="0">
                <a:solidFill>
                  <a:srgbClr val="002060"/>
                </a:solidFill>
                <a:latin typeface="Arial"/>
                <a:ea typeface="+mj-ea"/>
                <a:cs typeface="Arial"/>
              </a:rPr>
              <a:t>Avec le soutien de la CAPES/Ministère de l’Education (Brésil) dans le cadre du projet “A </a:t>
            </a:r>
            <a:r>
              <a:rPr lang="fr-FR" sz="1800" dirty="0" err="1">
                <a:solidFill>
                  <a:srgbClr val="002060"/>
                </a:solidFill>
                <a:latin typeface="Arial"/>
                <a:ea typeface="+mj-ea"/>
                <a:cs typeface="Arial"/>
              </a:rPr>
              <a:t>Estratégia</a:t>
            </a:r>
            <a:r>
              <a:rPr lang="fr-FR" sz="1800" dirty="0">
                <a:solidFill>
                  <a:srgbClr val="002060"/>
                </a:solidFill>
                <a:latin typeface="Arial"/>
                <a:ea typeface="+mj-ea"/>
                <a:cs typeface="Arial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rial"/>
                <a:ea typeface="+mj-ea"/>
                <a:cs typeface="Arial"/>
              </a:rPr>
              <a:t>Brasileira</a:t>
            </a:r>
            <a:r>
              <a:rPr lang="fr-FR" sz="1800" dirty="0">
                <a:solidFill>
                  <a:srgbClr val="002060"/>
                </a:solidFill>
                <a:latin typeface="Arial"/>
                <a:ea typeface="+mj-ea"/>
                <a:cs typeface="Arial"/>
              </a:rPr>
              <a:t> na </a:t>
            </a:r>
            <a:r>
              <a:rPr lang="fr-FR" sz="1800" dirty="0" err="1">
                <a:solidFill>
                  <a:srgbClr val="002060"/>
                </a:solidFill>
                <a:latin typeface="Arial"/>
                <a:ea typeface="+mj-ea"/>
                <a:cs typeface="Arial"/>
              </a:rPr>
              <a:t>Gestão</a:t>
            </a:r>
            <a:r>
              <a:rPr lang="fr-FR" sz="1800" dirty="0">
                <a:solidFill>
                  <a:srgbClr val="002060"/>
                </a:solidFill>
                <a:latin typeface="Arial"/>
                <a:ea typeface="+mj-ea"/>
                <a:cs typeface="Arial"/>
              </a:rPr>
              <a:t> de </a:t>
            </a:r>
            <a:r>
              <a:rPr lang="fr-FR" sz="1800" dirty="0" err="1">
                <a:solidFill>
                  <a:srgbClr val="002060"/>
                </a:solidFill>
                <a:latin typeface="Arial"/>
                <a:ea typeface="+mj-ea"/>
                <a:cs typeface="Arial"/>
              </a:rPr>
              <a:t>Recursos</a:t>
            </a:r>
            <a:r>
              <a:rPr lang="fr-FR" sz="1800" dirty="0">
                <a:solidFill>
                  <a:srgbClr val="002060"/>
                </a:solidFill>
                <a:latin typeface="Arial"/>
                <a:ea typeface="+mj-ea"/>
                <a:cs typeface="Arial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rial"/>
                <a:ea typeface="+mj-ea"/>
                <a:cs typeface="Arial"/>
              </a:rPr>
              <a:t>Vivos</a:t>
            </a:r>
            <a:r>
              <a:rPr lang="fr-FR" sz="1800" dirty="0">
                <a:solidFill>
                  <a:srgbClr val="002060"/>
                </a:solidFill>
                <a:latin typeface="Arial"/>
                <a:ea typeface="+mj-ea"/>
                <a:cs typeface="Arial"/>
              </a:rPr>
              <a:t> e </a:t>
            </a:r>
            <a:r>
              <a:rPr lang="fr-FR" sz="1800" dirty="0" err="1">
                <a:solidFill>
                  <a:srgbClr val="002060"/>
                </a:solidFill>
                <a:latin typeface="Arial"/>
                <a:ea typeface="+mj-ea"/>
                <a:cs typeface="Arial"/>
              </a:rPr>
              <a:t>Não-vivos</a:t>
            </a:r>
            <a:r>
              <a:rPr lang="fr-FR" sz="1800" dirty="0">
                <a:solidFill>
                  <a:srgbClr val="002060"/>
                </a:solidFill>
                <a:latin typeface="Arial"/>
                <a:ea typeface="+mj-ea"/>
                <a:cs typeface="Arial"/>
              </a:rPr>
              <a:t> do Mar ”, CAPES/Brasil.</a:t>
            </a:r>
            <a:r>
              <a:rPr lang="fr-FR" dirty="0" smtClean="0">
                <a:solidFill>
                  <a:srgbClr val="002060"/>
                </a:solidFill>
                <a:latin typeface="Arial"/>
                <a:cs typeface="Arial"/>
              </a:rPr>
              <a:t> </a:t>
            </a:r>
          </a:p>
          <a:p>
            <a:pPr algn="just">
              <a:buNone/>
            </a:pPr>
            <a:endParaRPr lang="fr-FR" dirty="0">
              <a:solidFill>
                <a:srgbClr val="002060"/>
              </a:solidFill>
              <a:latin typeface="Arial"/>
              <a:cs typeface="Arial"/>
            </a:endParaRPr>
          </a:p>
          <a:p>
            <a:pPr algn="just">
              <a:buNone/>
            </a:pP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055" y="3889094"/>
            <a:ext cx="2389449" cy="199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-1380924"/>
            <a:ext cx="7772400" cy="4838273"/>
          </a:xfrm>
        </p:spPr>
        <p:txBody>
          <a:bodyPr>
            <a:noAutofit/>
          </a:bodyPr>
          <a:lstStyle/>
          <a:p>
            <a:r>
              <a:rPr lang="fr-FR" sz="1800" dirty="0" smtClean="0">
                <a:latin typeface="Arial"/>
                <a:cs typeface="Arial"/>
              </a:rPr>
              <a:t/>
            </a:r>
            <a:br>
              <a:rPr lang="fr-FR" sz="1800" dirty="0" smtClean="0">
                <a:latin typeface="Arial"/>
                <a:cs typeface="Arial"/>
              </a:rPr>
            </a:br>
            <a:r>
              <a:rPr lang="fr-FR" sz="1800" dirty="0" smtClean="0">
                <a:latin typeface="Arial"/>
                <a:cs typeface="Arial"/>
              </a:rPr>
              <a:t> </a:t>
            </a:r>
            <a:br>
              <a:rPr lang="fr-FR" sz="1800" dirty="0" smtClean="0">
                <a:latin typeface="Arial"/>
                <a:cs typeface="Arial"/>
              </a:rPr>
            </a:br>
            <a:r>
              <a:rPr lang="fr-FR" sz="1800" dirty="0" smtClean="0">
                <a:latin typeface="Arial"/>
                <a:cs typeface="Arial"/>
              </a:rPr>
              <a:t/>
            </a:r>
            <a:br>
              <a:rPr lang="fr-FR" sz="1800" dirty="0" smtClean="0">
                <a:latin typeface="Arial"/>
                <a:cs typeface="Arial"/>
              </a:rPr>
            </a:br>
            <a:r>
              <a:rPr lang="fr-FR" sz="1800" dirty="0" smtClean="0">
                <a:latin typeface="Arial"/>
                <a:cs typeface="Arial"/>
              </a:rPr>
              <a:t> </a:t>
            </a:r>
            <a:br>
              <a:rPr lang="fr-FR" sz="1800" dirty="0" smtClean="0">
                <a:latin typeface="Arial"/>
                <a:cs typeface="Arial"/>
              </a:rPr>
            </a:br>
            <a:r>
              <a:rPr lang="fr-FR" sz="1800" dirty="0" smtClean="0">
                <a:latin typeface="Arial"/>
                <a:cs typeface="Arial"/>
              </a:rPr>
              <a:t/>
            </a:r>
            <a:br>
              <a:rPr lang="fr-FR" sz="1800" dirty="0" smtClean="0">
                <a:latin typeface="Arial"/>
                <a:cs typeface="Arial"/>
              </a:rPr>
            </a:br>
            <a:r>
              <a:rPr lang="fr-FR" sz="1800" dirty="0" smtClean="0">
                <a:latin typeface="Arial"/>
                <a:cs typeface="Arial"/>
              </a:rPr>
              <a:t/>
            </a:r>
            <a:br>
              <a:rPr lang="fr-FR" sz="1800" dirty="0" smtClean="0">
                <a:latin typeface="Arial"/>
                <a:cs typeface="Arial"/>
              </a:rPr>
            </a:br>
            <a:r>
              <a:rPr lang="fr-FR" sz="1800" dirty="0" smtClean="0">
                <a:latin typeface="Arial"/>
                <a:cs typeface="Arial"/>
              </a:rPr>
              <a:t/>
            </a:r>
            <a:br>
              <a:rPr lang="fr-FR" sz="1800" dirty="0" smtClean="0">
                <a:latin typeface="Arial"/>
                <a:cs typeface="Arial"/>
              </a:rPr>
            </a:br>
            <a:r>
              <a:rPr lang="fr-FR" sz="1800" dirty="0" smtClean="0">
                <a:latin typeface="Arial"/>
                <a:cs typeface="Arial"/>
              </a:rPr>
              <a:t/>
            </a:r>
            <a:br>
              <a:rPr lang="fr-FR" sz="1800" dirty="0" smtClean="0">
                <a:latin typeface="Arial"/>
                <a:cs typeface="Arial"/>
              </a:rPr>
            </a:br>
            <a:r>
              <a:rPr lang="fr-FR" sz="1800" dirty="0" smtClean="0">
                <a:latin typeface="Arial"/>
                <a:cs typeface="Arial"/>
              </a:rPr>
              <a:t/>
            </a:r>
            <a:br>
              <a:rPr lang="fr-FR" sz="1800" dirty="0" smtClean="0">
                <a:latin typeface="Arial"/>
                <a:cs typeface="Arial"/>
              </a:rPr>
            </a:br>
            <a:r>
              <a:rPr lang="fr-FR" sz="1800" dirty="0" smtClean="0">
                <a:latin typeface="Arial"/>
                <a:cs typeface="Arial"/>
              </a:rPr>
              <a:t/>
            </a:r>
            <a:br>
              <a:rPr lang="fr-FR" sz="1800" dirty="0" smtClean="0">
                <a:latin typeface="Arial"/>
                <a:cs typeface="Arial"/>
              </a:rPr>
            </a:br>
            <a:r>
              <a:rPr lang="fr-FR" sz="1800" dirty="0" smtClean="0">
                <a:latin typeface="Arial"/>
                <a:cs typeface="Arial"/>
              </a:rPr>
              <a:t/>
            </a:r>
            <a:br>
              <a:rPr lang="fr-FR" sz="1800" dirty="0" smtClean="0">
                <a:latin typeface="Arial"/>
                <a:cs typeface="Arial"/>
              </a:rPr>
            </a:br>
            <a:r>
              <a:rPr lang="fr-FR" sz="1800" dirty="0" smtClean="0">
                <a:latin typeface="Arial"/>
                <a:cs typeface="Arial"/>
              </a:rPr>
              <a:t/>
            </a:r>
            <a:br>
              <a:rPr lang="fr-FR" sz="1800" dirty="0" smtClean="0">
                <a:latin typeface="Arial"/>
                <a:cs typeface="Arial"/>
              </a:rPr>
            </a:b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/>
            </a:r>
            <a:b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fr-FR" sz="1800" dirty="0" smtClean="0">
                <a:solidFill>
                  <a:srgbClr val="002060"/>
                </a:solidFill>
                <a:latin typeface="Arial"/>
                <a:cs typeface="Arial"/>
              </a:rPr>
              <a:t>Avec le soutien de l’Agence nationale pour la recherche française </a:t>
            </a:r>
            <a:br>
              <a:rPr lang="fr-FR" sz="1800" dirty="0" smtClean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fr-FR" sz="1800" dirty="0" smtClean="0">
                <a:solidFill>
                  <a:srgbClr val="002060"/>
                </a:solidFill>
                <a:latin typeface="Arial"/>
                <a:cs typeface="Arial"/>
              </a:rPr>
              <a:t>dans le cadre du projet &lt;ANR-12-GLOB-0001-03 CIRCULEX&gt; </a:t>
            </a:r>
            <a:br>
              <a:rPr lang="fr-FR" sz="1800" dirty="0" smtClean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fr-FR" sz="1800" dirty="0" smtClean="0">
                <a:solidFill>
                  <a:srgbClr val="002060"/>
                </a:solidFill>
                <a:latin typeface="Arial"/>
                <a:cs typeface="Arial"/>
              </a:rPr>
              <a:t/>
            </a:r>
            <a:br>
              <a:rPr lang="fr-FR" sz="1800" dirty="0" smtClean="0">
                <a:solidFill>
                  <a:srgbClr val="002060"/>
                </a:solidFill>
                <a:latin typeface="Arial"/>
                <a:cs typeface="Arial"/>
              </a:rPr>
            </a:br>
            <a:endParaRPr lang="fr-FR" sz="18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11" name="Image 10" descr="ANR07-24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950" y="756327"/>
            <a:ext cx="2560306" cy="110946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287" y="3109434"/>
            <a:ext cx="1821614" cy="2059216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041885" y="5816007"/>
            <a:ext cx="3005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>
                <a:hlinkClick r:id="rId4"/>
              </a:rPr>
              <a:t>http://circulex.wix.com/projet</a:t>
            </a:r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6600" dirty="0" smtClean="0">
                <a:solidFill>
                  <a:srgbClr val="002060"/>
                </a:solidFill>
              </a:rPr>
              <a:t>Merci!</a:t>
            </a:r>
            <a:endParaRPr lang="fr-FR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2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Problématique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Compte tenu </a:t>
            </a:r>
            <a:r>
              <a:rPr lang="fr-FR" dirty="0" smtClean="0">
                <a:solidFill>
                  <a:srgbClr val="002060"/>
                </a:solidFill>
              </a:rPr>
              <a:t>des deux grands </a:t>
            </a:r>
            <a:r>
              <a:rPr lang="fr-FR" dirty="0">
                <a:solidFill>
                  <a:srgbClr val="002060"/>
                </a:solidFill>
              </a:rPr>
              <a:t>défis de la gouvernance océanique</a:t>
            </a:r>
            <a:r>
              <a:rPr lang="fr-FR" dirty="0" smtClean="0">
                <a:solidFill>
                  <a:srgbClr val="002060"/>
                </a:solidFill>
              </a:rPr>
              <a:t>, la fragmentation structurelle et  les intérêts nationaux des puissances technologiques, </a:t>
            </a:r>
            <a:r>
              <a:rPr lang="fr-FR" dirty="0">
                <a:solidFill>
                  <a:srgbClr val="002060"/>
                </a:solidFill>
              </a:rPr>
              <a:t>le Brésil est-il préparé pour participer </a:t>
            </a:r>
            <a:r>
              <a:rPr lang="fr-FR" dirty="0" smtClean="0">
                <a:solidFill>
                  <a:srgbClr val="002060"/>
                </a:solidFill>
              </a:rPr>
              <a:t>effectivement à </a:t>
            </a:r>
            <a:r>
              <a:rPr lang="fr-FR" dirty="0">
                <a:solidFill>
                  <a:srgbClr val="002060"/>
                </a:solidFill>
              </a:rPr>
              <a:t>la construction des </a:t>
            </a:r>
            <a:r>
              <a:rPr lang="fr-FR" dirty="0" smtClean="0">
                <a:solidFill>
                  <a:srgbClr val="002060"/>
                </a:solidFill>
              </a:rPr>
              <a:t>solutions multilatérales?</a:t>
            </a:r>
            <a:endParaRPr lang="fr-F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rgbClr val="002060"/>
                </a:solidFill>
              </a:rPr>
              <a:t>Découpage spatio-temporel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Brésil – politique étrangère concernant la mer et l’Amazonie bleue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Période: de 1982 à 2015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Objet: défis de la gouvernance océanique</a:t>
            </a:r>
          </a:p>
          <a:p>
            <a:pPr lvl="1"/>
            <a:r>
              <a:rPr lang="fr-FR" dirty="0" smtClean="0">
                <a:solidFill>
                  <a:srgbClr val="002060"/>
                </a:solidFill>
              </a:rPr>
              <a:t>Fragmentation dans la gestion des ressources vivantes (ou biologiques)</a:t>
            </a:r>
          </a:p>
          <a:p>
            <a:pPr lvl="1"/>
            <a:r>
              <a:rPr lang="fr-FR" dirty="0" smtClean="0">
                <a:solidFill>
                  <a:srgbClr val="002060"/>
                </a:solidFill>
              </a:rPr>
              <a:t>3 activités: pêche, navigation et exploration</a:t>
            </a:r>
          </a:p>
          <a:p>
            <a:pPr lvl="1"/>
            <a:r>
              <a:rPr lang="fr-FR" dirty="0" smtClean="0">
                <a:solidFill>
                  <a:srgbClr val="002060"/>
                </a:solidFill>
              </a:rPr>
              <a:t>3 appropriations: militaire, économique, technologique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07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1"/>
            <a:r>
              <a:rPr lang="fr-FR" dirty="0"/>
              <a:t>Source : Brésil. Ministère de la défense. www.defesa.gov.br</a:t>
            </a:r>
            <a:endParaRPr lang="fr-FR" dirty="0">
              <a:solidFill>
                <a:srgbClr val="002060"/>
              </a:solidFill>
            </a:endParaRPr>
          </a:p>
          <a:p>
            <a:endParaRPr lang="fr-F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2" b="17972"/>
          <a:stretch>
            <a:fillRect/>
          </a:stretch>
        </p:blipFill>
        <p:spPr bwMode="auto">
          <a:xfrm>
            <a:off x="1792288" y="612775"/>
            <a:ext cx="5486400" cy="4653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90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2060"/>
                </a:solidFill>
              </a:rPr>
              <a:t>Hypothèse centrale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sz="26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600" dirty="0" smtClean="0">
                <a:solidFill>
                  <a:srgbClr val="002060"/>
                </a:solidFill>
              </a:rPr>
              <a:t>Le </a:t>
            </a:r>
            <a:r>
              <a:rPr lang="en-US" sz="2600" dirty="0" err="1" smtClean="0">
                <a:solidFill>
                  <a:srgbClr val="002060"/>
                </a:solidFill>
              </a:rPr>
              <a:t>Brésil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est</a:t>
            </a:r>
            <a:r>
              <a:rPr lang="en-US" sz="2600" dirty="0" smtClean="0">
                <a:solidFill>
                  <a:srgbClr val="002060"/>
                </a:solidFill>
              </a:rPr>
              <a:t> un </a:t>
            </a:r>
            <a:r>
              <a:rPr lang="fr-CH" sz="2600" dirty="0" smtClean="0">
                <a:solidFill>
                  <a:srgbClr val="002060"/>
                </a:solidFill>
              </a:rPr>
              <a:t>« </a:t>
            </a:r>
            <a:r>
              <a:rPr lang="en-US" sz="2600" dirty="0" smtClean="0">
                <a:solidFill>
                  <a:srgbClr val="002060"/>
                </a:solidFill>
              </a:rPr>
              <a:t>global player</a:t>
            </a:r>
            <a:r>
              <a:rPr lang="fr-CH" sz="2600" dirty="0" smtClean="0">
                <a:solidFill>
                  <a:srgbClr val="002060"/>
                </a:solidFill>
              </a:rPr>
              <a:t>»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sur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plusieurs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échiquiers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environnementaux</a:t>
            </a:r>
            <a:r>
              <a:rPr lang="en-US" sz="2600" dirty="0" smtClean="0">
                <a:solidFill>
                  <a:srgbClr val="002060"/>
                </a:solidFill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</a:rPr>
              <a:t>mais</a:t>
            </a:r>
            <a:r>
              <a:rPr lang="en-US" sz="2600" dirty="0" smtClean="0">
                <a:solidFill>
                  <a:srgbClr val="002060"/>
                </a:solidFill>
              </a:rPr>
              <a:t> pas encore </a:t>
            </a:r>
            <a:r>
              <a:rPr lang="en-US" sz="2600" dirty="0" err="1" smtClean="0">
                <a:solidFill>
                  <a:srgbClr val="002060"/>
                </a:solidFill>
              </a:rPr>
              <a:t>relativement</a:t>
            </a:r>
            <a:r>
              <a:rPr lang="en-US" sz="2600" dirty="0" smtClean="0">
                <a:solidFill>
                  <a:srgbClr val="002060"/>
                </a:solidFill>
              </a:rPr>
              <a:t> à la </a:t>
            </a:r>
            <a:r>
              <a:rPr lang="en-US" sz="2600" dirty="0" err="1" smtClean="0">
                <a:solidFill>
                  <a:srgbClr val="002060"/>
                </a:solidFill>
              </a:rPr>
              <a:t>gouvernance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océanique</a:t>
            </a:r>
            <a:r>
              <a:rPr lang="en-US" sz="2600" dirty="0" smtClean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r>
              <a:rPr lang="en-US" sz="2600" dirty="0" err="1" smtClean="0">
                <a:solidFill>
                  <a:srgbClr val="002060"/>
                </a:solidFill>
              </a:rPr>
              <a:t>Compte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tenu</a:t>
            </a:r>
            <a:r>
              <a:rPr lang="en-US" sz="2600" dirty="0" smtClean="0">
                <a:solidFill>
                  <a:srgbClr val="002060"/>
                </a:solidFill>
              </a:rPr>
              <a:t> de </a:t>
            </a:r>
            <a:r>
              <a:rPr lang="en-US" sz="2600" dirty="0" err="1" smtClean="0">
                <a:solidFill>
                  <a:srgbClr val="002060"/>
                </a:solidFill>
              </a:rPr>
              <a:t>ses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ressources</a:t>
            </a:r>
            <a:r>
              <a:rPr lang="en-US" sz="2600" dirty="0" smtClean="0">
                <a:solidFill>
                  <a:srgbClr val="002060"/>
                </a:solidFill>
              </a:rPr>
              <a:t> de </a:t>
            </a:r>
            <a:r>
              <a:rPr lang="en-US" sz="2600" dirty="0" err="1" smtClean="0">
                <a:solidFill>
                  <a:srgbClr val="002060"/>
                </a:solidFill>
              </a:rPr>
              <a:t>pouvoir</a:t>
            </a:r>
            <a:r>
              <a:rPr lang="en-US" sz="2600" dirty="0" smtClean="0">
                <a:solidFill>
                  <a:srgbClr val="002060"/>
                </a:solidFill>
              </a:rPr>
              <a:t> et de son </a:t>
            </a:r>
            <a:r>
              <a:rPr lang="fr-CH" sz="2600" dirty="0" smtClean="0">
                <a:solidFill>
                  <a:srgbClr val="002060"/>
                </a:solidFill>
              </a:rPr>
              <a:t>«</a:t>
            </a:r>
            <a:r>
              <a:rPr lang="en-US" sz="2600" dirty="0" smtClean="0">
                <a:solidFill>
                  <a:srgbClr val="002060"/>
                </a:solidFill>
              </a:rPr>
              <a:t>capital</a:t>
            </a:r>
            <a:r>
              <a:rPr lang="fr-CH" sz="2600" dirty="0" smtClean="0">
                <a:solidFill>
                  <a:srgbClr val="002060"/>
                </a:solidFill>
              </a:rPr>
              <a:t> symbolique » (Bourdieu), le pays a l’intérêt et le potentiel de renforcer sa participation dans cette gouvernance immédiatement. </a:t>
            </a:r>
          </a:p>
          <a:p>
            <a:pPr>
              <a:buNone/>
            </a:pPr>
            <a:r>
              <a:rPr lang="fr-CH" sz="2600" dirty="0" smtClean="0">
                <a:solidFill>
                  <a:srgbClr val="002060"/>
                </a:solidFill>
              </a:rPr>
              <a:t>Mais sa complexité institutionnelle et « ses ailes de géant l’empêchent de marcher » (Baudelaire).</a:t>
            </a:r>
            <a:endParaRPr lang="fr-FR" sz="2600" dirty="0" smtClean="0">
              <a:solidFill>
                <a:srgbClr val="002060"/>
              </a:solidFill>
            </a:endParaRPr>
          </a:p>
          <a:p>
            <a:endParaRPr lang="fr-FR" b="1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Hypothèses </a:t>
            </a:r>
            <a:r>
              <a:rPr lang="fr-FR" dirty="0" smtClean="0">
                <a:solidFill>
                  <a:srgbClr val="002060"/>
                </a:solidFill>
              </a:rPr>
              <a:t>Secondaires</a:t>
            </a:r>
            <a:r>
              <a:rPr lang="fr-FR" dirty="0">
                <a:solidFill>
                  <a:srgbClr val="002060"/>
                </a:solidFill>
              </a:rPr>
              <a:t/>
            </a:r>
            <a:br>
              <a:rPr lang="fr-FR" dirty="0">
                <a:solidFill>
                  <a:srgbClr val="002060"/>
                </a:solidFill>
              </a:rPr>
            </a:b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fr-FR" b="1" dirty="0" smtClean="0">
                <a:solidFill>
                  <a:srgbClr val="002060"/>
                </a:solidFill>
              </a:rPr>
              <a:t> </a:t>
            </a:r>
            <a:r>
              <a:rPr lang="fr-FR" dirty="0" smtClean="0">
                <a:solidFill>
                  <a:srgbClr val="002060"/>
                </a:solidFill>
              </a:rPr>
              <a:t>La gouvernance  océanique n’est pas une arène fermée quoique  soumise à un fort leadership occidental pour l’instant</a:t>
            </a:r>
          </a:p>
          <a:p>
            <a:pPr lvl="1"/>
            <a:r>
              <a:rPr lang="fr-FR" dirty="0" smtClean="0">
                <a:solidFill>
                  <a:srgbClr val="002060"/>
                </a:solidFill>
              </a:rPr>
              <a:t>Un cadre d’analyse partant du niveau national permet de démontrer la complexité et souvent la confrontation des politiques publiques relatives à une question globale</a:t>
            </a:r>
          </a:p>
          <a:p>
            <a:pPr lvl="1"/>
            <a:r>
              <a:rPr lang="fr-FR" dirty="0">
                <a:solidFill>
                  <a:srgbClr val="002060"/>
                </a:solidFill>
              </a:rPr>
              <a:t>La fracture entre le niveau </a:t>
            </a:r>
            <a:r>
              <a:rPr lang="fr-FR" dirty="0" smtClean="0">
                <a:solidFill>
                  <a:srgbClr val="002060"/>
                </a:solidFill>
              </a:rPr>
              <a:t>national et l’international contribue à la fragmentation de cette gouvernance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2060"/>
                </a:solidFill>
              </a:rPr>
              <a:t>Concepts centraux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Gouvernance océanique: capacité du capitaine à mener le navire à bon port. Qui?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Global </a:t>
            </a:r>
            <a:r>
              <a:rPr lang="fr-FR" dirty="0" err="1" smtClean="0">
                <a:solidFill>
                  <a:srgbClr val="002060"/>
                </a:solidFill>
              </a:rPr>
              <a:t>player</a:t>
            </a:r>
            <a:r>
              <a:rPr lang="fr-FR" dirty="0" smtClean="0">
                <a:solidFill>
                  <a:srgbClr val="002060"/>
                </a:solidFill>
              </a:rPr>
              <a:t>: acteur relevant au niveau global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Marine </a:t>
            </a:r>
            <a:r>
              <a:rPr lang="fr-FR" dirty="0" err="1" smtClean="0">
                <a:solidFill>
                  <a:srgbClr val="002060"/>
                </a:solidFill>
              </a:rPr>
              <a:t>player</a:t>
            </a:r>
            <a:r>
              <a:rPr lang="fr-FR" dirty="0" smtClean="0">
                <a:solidFill>
                  <a:srgbClr val="002060"/>
                </a:solidFill>
              </a:rPr>
              <a:t>: acteur relevant dans la gouvernance océanique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Complexité institutionnelle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Gestion de la biodiversité marine dans la zone au-delà des juridictions nationales (</a:t>
            </a:r>
            <a:r>
              <a:rPr lang="fr-FR" dirty="0" err="1" smtClean="0">
                <a:solidFill>
                  <a:srgbClr val="002060"/>
                </a:solidFill>
              </a:rPr>
              <a:t>ZAJN</a:t>
            </a:r>
            <a:r>
              <a:rPr lang="fr-FR" dirty="0" smtClean="0">
                <a:solidFill>
                  <a:srgbClr val="002060"/>
                </a:solidFill>
              </a:rPr>
              <a:t>)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sz="2200" dirty="0" smtClean="0">
                <a:solidFill>
                  <a:schemeClr val="accent1"/>
                </a:solidFill>
              </a:rPr>
              <a:t>)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Complexité institutionnelle au Brésil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3 types d’acteurs qui forment les pouvoirs (étanches)</a:t>
            </a:r>
          </a:p>
          <a:p>
            <a:pPr lvl="1"/>
            <a:r>
              <a:rPr lang="fr-FR" dirty="0" smtClean="0">
                <a:solidFill>
                  <a:srgbClr val="002060"/>
                </a:solidFill>
              </a:rPr>
              <a:t>Exécutif: </a:t>
            </a:r>
            <a:r>
              <a:rPr lang="en-US" dirty="0" err="1" smtClean="0">
                <a:solidFill>
                  <a:srgbClr val="002060"/>
                </a:solidFill>
              </a:rPr>
              <a:t>Ministères</a:t>
            </a:r>
            <a:r>
              <a:rPr lang="en-US" dirty="0" smtClean="0">
                <a:solidFill>
                  <a:srgbClr val="002060"/>
                </a:solidFill>
              </a:rPr>
              <a:t> de la </a:t>
            </a:r>
            <a:r>
              <a:rPr lang="en-US" dirty="0" err="1" smtClean="0">
                <a:solidFill>
                  <a:srgbClr val="002060"/>
                </a:solidFill>
              </a:rPr>
              <a:t>Défense</a:t>
            </a:r>
            <a:r>
              <a:rPr lang="en-US" dirty="0" smtClean="0">
                <a:solidFill>
                  <a:srgbClr val="002060"/>
                </a:solidFill>
              </a:rPr>
              <a:t>, Affaires </a:t>
            </a:r>
            <a:r>
              <a:rPr lang="en-US" dirty="0" err="1" smtClean="0">
                <a:solidFill>
                  <a:srgbClr val="002060"/>
                </a:solidFill>
              </a:rPr>
              <a:t>étrangères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Environnement</a:t>
            </a:r>
            <a:r>
              <a:rPr lang="en-US" dirty="0" smtClean="0">
                <a:solidFill>
                  <a:srgbClr val="002060"/>
                </a:solidFill>
              </a:rPr>
              <a:t>, Science et </a:t>
            </a:r>
            <a:r>
              <a:rPr lang="en-US" dirty="0" err="1" smtClean="0">
                <a:solidFill>
                  <a:srgbClr val="002060"/>
                </a:solidFill>
              </a:rPr>
              <a:t>technologie</a:t>
            </a:r>
            <a:r>
              <a:rPr lang="en-US" dirty="0" smtClean="0">
                <a:solidFill>
                  <a:srgbClr val="002060"/>
                </a:solidFill>
              </a:rPr>
              <a:t>, Education, </a:t>
            </a:r>
            <a:r>
              <a:rPr lang="en-US" dirty="0" err="1" smtClean="0">
                <a:solidFill>
                  <a:srgbClr val="002060"/>
                </a:solidFill>
              </a:rPr>
              <a:t>Pêche</a:t>
            </a:r>
            <a:r>
              <a:rPr lang="en-US" dirty="0" smtClean="0">
                <a:solidFill>
                  <a:srgbClr val="002060"/>
                </a:solidFill>
              </a:rPr>
              <a:t> et Transports.</a:t>
            </a:r>
          </a:p>
          <a:p>
            <a:pPr lvl="1"/>
            <a:r>
              <a:rPr lang="en-US" dirty="0" err="1" smtClean="0">
                <a:solidFill>
                  <a:srgbClr val="002060"/>
                </a:solidFill>
              </a:rPr>
              <a:t>Législatif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Députés</a:t>
            </a:r>
            <a:r>
              <a:rPr lang="en-US" dirty="0" smtClean="0">
                <a:solidFill>
                  <a:srgbClr val="002060"/>
                </a:solidFill>
              </a:rPr>
              <a:t> et </a:t>
            </a:r>
            <a:r>
              <a:rPr lang="en-US" dirty="0" err="1" smtClean="0">
                <a:solidFill>
                  <a:srgbClr val="002060"/>
                </a:solidFill>
              </a:rPr>
              <a:t>Sénateurs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indifférents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err="1" smtClean="0">
                <a:solidFill>
                  <a:srgbClr val="002060"/>
                </a:solidFill>
              </a:rPr>
              <a:t>Judiciaire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>
                <a:solidFill>
                  <a:srgbClr val="002060"/>
                </a:solidFill>
              </a:rPr>
              <a:t>Court </a:t>
            </a:r>
            <a:r>
              <a:rPr lang="en-US" dirty="0" err="1">
                <a:solidFill>
                  <a:srgbClr val="002060"/>
                </a:solidFill>
              </a:rPr>
              <a:t>Suprême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Fédérale</a:t>
            </a:r>
            <a:r>
              <a:rPr lang="en-US" dirty="0" smtClean="0">
                <a:solidFill>
                  <a:srgbClr val="002060"/>
                </a:solidFill>
              </a:rPr>
              <a:t> (STF) et le </a:t>
            </a:r>
            <a:r>
              <a:rPr lang="en-US" dirty="0" err="1" smtClean="0">
                <a:solidFill>
                  <a:srgbClr val="002060"/>
                </a:solidFill>
              </a:rPr>
              <a:t>Ministère</a:t>
            </a:r>
            <a:r>
              <a:rPr lang="en-US" dirty="0" smtClean="0">
                <a:solidFill>
                  <a:srgbClr val="002060"/>
                </a:solidFill>
              </a:rPr>
              <a:t> Public </a:t>
            </a:r>
            <a:r>
              <a:rPr lang="en-US" dirty="0" err="1" smtClean="0">
                <a:solidFill>
                  <a:srgbClr val="002060"/>
                </a:solidFill>
              </a:rPr>
              <a:t>fédéral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4298</TotalTime>
  <Words>463</Words>
  <Application>Microsoft Office PowerPoint</Application>
  <PresentationFormat>Affichage à l'écran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                Scylla and Charybdis: the Brazilian Institutional Complexity  Related to the Marine Biodiversity Management     Ana Flávia BARROS-PLATIAU, Jorge BARROS et Pierre MAZZEGA       Atelier Complexité et Politiques Publiques  Université Jean Moulin Lyon III, 21 et 22 mai 2015  </vt:lpstr>
      <vt:lpstr>Problématique</vt:lpstr>
      <vt:lpstr>Découpage spatio-temporel</vt:lpstr>
      <vt:lpstr>Présentation PowerPoint</vt:lpstr>
      <vt:lpstr>Présentation PowerPoint</vt:lpstr>
      <vt:lpstr>Hypothèse centrale</vt:lpstr>
      <vt:lpstr>Hypothèses Secondaires </vt:lpstr>
      <vt:lpstr>Concepts centraux</vt:lpstr>
      <vt:lpstr>Complexité institutionnelle au Brésil</vt:lpstr>
      <vt:lpstr>Résultats</vt:lpstr>
      <vt:lpstr>Résultats</vt:lpstr>
      <vt:lpstr>Financement de la recherche</vt:lpstr>
      <vt:lpstr>               Avec le soutien de l’Agence nationale pour la recherche française  dans le cadre du projet &lt;ANR-12-GLOB-0001-03 CIRCULEX&gt;   </vt:lpstr>
      <vt:lpstr>Présentation PowerPoint</vt:lpstr>
    </vt:vector>
  </TitlesOfParts>
  <Company>ceric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Complexité et Politiques publiques (21-22 mai, Lyon)   Résumé   « Complex is beautiful » : un essai de lecture juridique des complexes de régimes à partir de l’exemple du complexe de régimes sur le climat    Sandrine Maljean-Dubois Directrice de recherche au CNRS,  Directrice du CERIC UMR DICE CNRS&amp;Aix-Marseille Université</dc:title>
  <dc:creator>sandrine maljean-dubois</dc:creator>
  <cp:lastModifiedBy>anaflavia</cp:lastModifiedBy>
  <cp:revision>84</cp:revision>
  <dcterms:created xsi:type="dcterms:W3CDTF">2015-05-15T12:50:39Z</dcterms:created>
  <dcterms:modified xsi:type="dcterms:W3CDTF">2015-05-20T20:40:24Z</dcterms:modified>
</cp:coreProperties>
</file>