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19"/>
  </p:sldMasterIdLst>
  <p:notesMasterIdLst>
    <p:notesMasterId r:id="rId249"/>
  </p:notesMasterIdLst>
  <p:sldIdLst>
    <p:sldId id="258" r:id="rId220"/>
    <p:sldId id="257" r:id="rId221"/>
    <p:sldId id="262" r:id="rId222"/>
    <p:sldId id="260" r:id="rId223"/>
    <p:sldId id="267" r:id="rId224"/>
    <p:sldId id="261" r:id="rId225"/>
    <p:sldId id="269" r:id="rId226"/>
    <p:sldId id="266" r:id="rId227"/>
    <p:sldId id="263" r:id="rId228"/>
    <p:sldId id="279" r:id="rId229"/>
    <p:sldId id="274" r:id="rId230"/>
    <p:sldId id="280" r:id="rId231"/>
    <p:sldId id="281" r:id="rId232"/>
    <p:sldId id="282" r:id="rId233"/>
    <p:sldId id="286" r:id="rId234"/>
    <p:sldId id="285" r:id="rId235"/>
    <p:sldId id="289" r:id="rId236"/>
    <p:sldId id="284" r:id="rId237"/>
    <p:sldId id="265" r:id="rId238"/>
    <p:sldId id="277" r:id="rId239"/>
    <p:sldId id="259" r:id="rId240"/>
    <p:sldId id="287" r:id="rId241"/>
    <p:sldId id="264" r:id="rId242"/>
    <p:sldId id="290" r:id="rId243"/>
    <p:sldId id="283" r:id="rId244"/>
    <p:sldId id="291" r:id="rId245"/>
    <p:sldId id="276" r:id="rId246"/>
    <p:sldId id="278" r:id="rId247"/>
    <p:sldId id="271" r:id="rId2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66980" autoAdjust="0"/>
  </p:normalViewPr>
  <p:slideViewPr>
    <p:cSldViewPr>
      <p:cViewPr varScale="1">
        <p:scale>
          <a:sx n="52" d="100"/>
          <a:sy n="52" d="100"/>
        </p:scale>
        <p:origin x="180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170" Type="http://schemas.openxmlformats.org/officeDocument/2006/relationships/customXml" Target="../customXml/item170.xml"/><Relationship Id="rId191" Type="http://schemas.openxmlformats.org/officeDocument/2006/relationships/customXml" Target="../customXml/item191.xml"/><Relationship Id="rId205" Type="http://schemas.openxmlformats.org/officeDocument/2006/relationships/customXml" Target="../customXml/item205.xml"/><Relationship Id="rId226" Type="http://schemas.openxmlformats.org/officeDocument/2006/relationships/slide" Target="slides/slide7.xml"/><Relationship Id="rId247" Type="http://schemas.openxmlformats.org/officeDocument/2006/relationships/slide" Target="slides/slide28.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customXml" Target="../customXml/item216.xml"/><Relationship Id="rId237" Type="http://schemas.openxmlformats.org/officeDocument/2006/relationships/slide" Target="slides/slide18.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customXml" Target="../customXml/item192.xml"/><Relationship Id="rId206" Type="http://schemas.openxmlformats.org/officeDocument/2006/relationships/customXml" Target="../customXml/item206.xml"/><Relationship Id="rId227" Type="http://schemas.openxmlformats.org/officeDocument/2006/relationships/slide" Target="slides/slide8.xml"/><Relationship Id="rId248" Type="http://schemas.openxmlformats.org/officeDocument/2006/relationships/slide" Target="slides/slide29.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customXml" Target="../customXml/item140.xml"/><Relationship Id="rId145" Type="http://schemas.openxmlformats.org/officeDocument/2006/relationships/customXml" Target="../customXml/item145.xml"/><Relationship Id="rId161" Type="http://schemas.openxmlformats.org/officeDocument/2006/relationships/customXml" Target="../customXml/item161.xml"/><Relationship Id="rId166" Type="http://schemas.openxmlformats.org/officeDocument/2006/relationships/customXml" Target="../customXml/item166.xml"/><Relationship Id="rId182" Type="http://schemas.openxmlformats.org/officeDocument/2006/relationships/customXml" Target="../customXml/item182.xml"/><Relationship Id="rId187" Type="http://schemas.openxmlformats.org/officeDocument/2006/relationships/customXml" Target="../customXml/item187.xml"/><Relationship Id="rId217" Type="http://schemas.openxmlformats.org/officeDocument/2006/relationships/customXml" Target="../customXml/item217.xml"/><Relationship Id="rId1" Type="http://schemas.openxmlformats.org/officeDocument/2006/relationships/customXml" Target="../customXml/item1.xml"/><Relationship Id="rId6" Type="http://schemas.openxmlformats.org/officeDocument/2006/relationships/customXml" Target="../customXml/item6.xml"/><Relationship Id="rId212" Type="http://schemas.openxmlformats.org/officeDocument/2006/relationships/customXml" Target="../customXml/item212.xml"/><Relationship Id="rId233" Type="http://schemas.openxmlformats.org/officeDocument/2006/relationships/slide" Target="slides/slide14.xml"/><Relationship Id="rId238" Type="http://schemas.openxmlformats.org/officeDocument/2006/relationships/slide" Target="slides/slide19.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customXml" Target="../customXml/item130.xml"/><Relationship Id="rId135" Type="http://schemas.openxmlformats.org/officeDocument/2006/relationships/customXml" Target="../customXml/item135.xml"/><Relationship Id="rId151" Type="http://schemas.openxmlformats.org/officeDocument/2006/relationships/customXml" Target="../customXml/item151.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 Id="rId172" Type="http://schemas.openxmlformats.org/officeDocument/2006/relationships/customXml" Target="../customXml/item172.xml"/><Relationship Id="rId193" Type="http://schemas.openxmlformats.org/officeDocument/2006/relationships/customXml" Target="../customXml/item193.xml"/><Relationship Id="rId202" Type="http://schemas.openxmlformats.org/officeDocument/2006/relationships/customXml" Target="../customXml/item202.xml"/><Relationship Id="rId207" Type="http://schemas.openxmlformats.org/officeDocument/2006/relationships/customXml" Target="../customXml/item207.xml"/><Relationship Id="rId223" Type="http://schemas.openxmlformats.org/officeDocument/2006/relationships/slide" Target="slides/slide4.xml"/><Relationship Id="rId228" Type="http://schemas.openxmlformats.org/officeDocument/2006/relationships/slide" Target="slides/slide9.xml"/><Relationship Id="rId244" Type="http://schemas.openxmlformats.org/officeDocument/2006/relationships/slide" Target="slides/slide25.xml"/><Relationship Id="rId249" Type="http://schemas.openxmlformats.org/officeDocument/2006/relationships/notesMaster" Target="notesMasters/notesMaster1.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customXml" Target="../customXml/item141.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customXml" Target="../customXml/item162.xml"/><Relationship Id="rId183" Type="http://schemas.openxmlformats.org/officeDocument/2006/relationships/customXml" Target="../customXml/item183.xml"/><Relationship Id="rId213" Type="http://schemas.openxmlformats.org/officeDocument/2006/relationships/customXml" Target="../customXml/item213.xml"/><Relationship Id="rId218" Type="http://schemas.openxmlformats.org/officeDocument/2006/relationships/customXml" Target="../customXml/item218.xml"/><Relationship Id="rId234" Type="http://schemas.openxmlformats.org/officeDocument/2006/relationships/slide" Target="slides/slide15.xml"/><Relationship Id="rId239" Type="http://schemas.openxmlformats.org/officeDocument/2006/relationships/slide" Target="slides/slide20.xml"/><Relationship Id="rId2" Type="http://schemas.openxmlformats.org/officeDocument/2006/relationships/customXml" Target="../customXml/item2.xml"/><Relationship Id="rId29" Type="http://schemas.openxmlformats.org/officeDocument/2006/relationships/customXml" Target="../customXml/item29.xml"/><Relationship Id="rId250" Type="http://schemas.openxmlformats.org/officeDocument/2006/relationships/presProps" Target="presProps.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customXml" Target="../customXml/item194.xml"/><Relationship Id="rId199" Type="http://schemas.openxmlformats.org/officeDocument/2006/relationships/customXml" Target="../customXml/item199.xml"/><Relationship Id="rId203" Type="http://schemas.openxmlformats.org/officeDocument/2006/relationships/customXml" Target="../customXml/item203.xml"/><Relationship Id="rId208" Type="http://schemas.openxmlformats.org/officeDocument/2006/relationships/customXml" Target="../customXml/item208.xml"/><Relationship Id="rId229" Type="http://schemas.openxmlformats.org/officeDocument/2006/relationships/slide" Target="slides/slide10.xml"/><Relationship Id="rId19" Type="http://schemas.openxmlformats.org/officeDocument/2006/relationships/customXml" Target="../customXml/item19.xml"/><Relationship Id="rId224" Type="http://schemas.openxmlformats.org/officeDocument/2006/relationships/slide" Target="slides/slide5.xml"/><Relationship Id="rId240" Type="http://schemas.openxmlformats.org/officeDocument/2006/relationships/slide" Target="slides/slide21.xml"/><Relationship Id="rId245" Type="http://schemas.openxmlformats.org/officeDocument/2006/relationships/slide" Target="slides/slide26.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189" Type="http://schemas.openxmlformats.org/officeDocument/2006/relationships/customXml" Target="../customXml/item189.xml"/><Relationship Id="rId219" Type="http://schemas.openxmlformats.org/officeDocument/2006/relationships/slideMaster" Target="slideMasters/slideMaster1.xml"/><Relationship Id="rId3" Type="http://schemas.openxmlformats.org/officeDocument/2006/relationships/customXml" Target="../customXml/item3.xml"/><Relationship Id="rId214" Type="http://schemas.openxmlformats.org/officeDocument/2006/relationships/customXml" Target="../customXml/item214.xml"/><Relationship Id="rId230" Type="http://schemas.openxmlformats.org/officeDocument/2006/relationships/slide" Target="slides/slide11.xml"/><Relationship Id="rId235" Type="http://schemas.openxmlformats.org/officeDocument/2006/relationships/slide" Target="slides/slide16.xml"/><Relationship Id="rId251" Type="http://schemas.openxmlformats.org/officeDocument/2006/relationships/viewProps" Target="viewProps.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79" Type="http://schemas.openxmlformats.org/officeDocument/2006/relationships/customXml" Target="../customXml/item179.xml"/><Relationship Id="rId195" Type="http://schemas.openxmlformats.org/officeDocument/2006/relationships/customXml" Target="../customXml/item195.xml"/><Relationship Id="rId209" Type="http://schemas.openxmlformats.org/officeDocument/2006/relationships/customXml" Target="../customXml/item209.xml"/><Relationship Id="rId190" Type="http://schemas.openxmlformats.org/officeDocument/2006/relationships/customXml" Target="../customXml/item190.xml"/><Relationship Id="rId204" Type="http://schemas.openxmlformats.org/officeDocument/2006/relationships/customXml" Target="../customXml/item204.xml"/><Relationship Id="rId220" Type="http://schemas.openxmlformats.org/officeDocument/2006/relationships/slide" Target="slides/slide1.xml"/><Relationship Id="rId225" Type="http://schemas.openxmlformats.org/officeDocument/2006/relationships/slide" Target="slides/slide6.xml"/><Relationship Id="rId241" Type="http://schemas.openxmlformats.org/officeDocument/2006/relationships/slide" Target="slides/slide22.xml"/><Relationship Id="rId246" Type="http://schemas.openxmlformats.org/officeDocument/2006/relationships/slide" Target="slides/slide27.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customXml" Target="../customXml/item169.xml"/><Relationship Id="rId185" Type="http://schemas.openxmlformats.org/officeDocument/2006/relationships/customXml" Target="../customXml/item185.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customXml" Target="../customXml/item180.xml"/><Relationship Id="rId210" Type="http://schemas.openxmlformats.org/officeDocument/2006/relationships/customXml" Target="../customXml/item210.xml"/><Relationship Id="rId215" Type="http://schemas.openxmlformats.org/officeDocument/2006/relationships/customXml" Target="../customXml/item215.xml"/><Relationship Id="rId236" Type="http://schemas.openxmlformats.org/officeDocument/2006/relationships/slide" Target="slides/slide17.xml"/><Relationship Id="rId26" Type="http://schemas.openxmlformats.org/officeDocument/2006/relationships/customXml" Target="../customXml/item26.xml"/><Relationship Id="rId231" Type="http://schemas.openxmlformats.org/officeDocument/2006/relationships/slide" Target="slides/slide12.xml"/><Relationship Id="rId252" Type="http://schemas.openxmlformats.org/officeDocument/2006/relationships/theme" Target="theme/theme1.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196" Type="http://schemas.openxmlformats.org/officeDocument/2006/relationships/customXml" Target="../customXml/item196.xml"/><Relationship Id="rId200" Type="http://schemas.openxmlformats.org/officeDocument/2006/relationships/customXml" Target="../customXml/item200.xml"/><Relationship Id="rId16" Type="http://schemas.openxmlformats.org/officeDocument/2006/relationships/customXml" Target="../customXml/item16.xml"/><Relationship Id="rId221" Type="http://schemas.openxmlformats.org/officeDocument/2006/relationships/slide" Target="slides/slide2.xml"/><Relationship Id="rId242" Type="http://schemas.openxmlformats.org/officeDocument/2006/relationships/slide" Target="slides/slide23.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211" Type="http://schemas.openxmlformats.org/officeDocument/2006/relationships/customXml" Target="../customXml/item211.xml"/><Relationship Id="rId232" Type="http://schemas.openxmlformats.org/officeDocument/2006/relationships/slide" Target="slides/slide13.xml"/><Relationship Id="rId253" Type="http://schemas.openxmlformats.org/officeDocument/2006/relationships/tableStyles" Target="tableStyles.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customXml" Target="../customXml/item197.xml"/><Relationship Id="rId201" Type="http://schemas.openxmlformats.org/officeDocument/2006/relationships/customXml" Target="../customXml/item201.xml"/><Relationship Id="rId222" Type="http://schemas.openxmlformats.org/officeDocument/2006/relationships/slide" Target="slides/slide3.xml"/><Relationship Id="rId243" Type="http://schemas.openxmlformats.org/officeDocument/2006/relationships/slide" Target="slides/slide24.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AD2C2E-6ECE-49BA-BBC2-D857AA51E6D5}" type="datetimeFigureOut">
              <a:rPr lang="en-CA" smtClean="0"/>
              <a:t>21/05/2015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9C3CE1-FD1D-4905-AE54-B55A6163CC88}" type="slidenum">
              <a:rPr lang="en-CA" smtClean="0"/>
              <a:t>‹N°›</a:t>
            </a:fld>
            <a:endParaRPr lang="en-CA"/>
          </a:p>
        </p:txBody>
      </p:sp>
    </p:spTree>
    <p:extLst>
      <p:ext uri="{BB962C8B-B14F-4D97-AF65-F5344CB8AC3E}">
        <p14:creationId xmlns:p14="http://schemas.microsoft.com/office/powerpoint/2010/main" val="2056287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AED2CB1-261E-40BD-957C-AE8CA7114976}" type="slidenum">
              <a:rPr lang="en-CA" smtClean="0"/>
              <a:t>1</a:t>
            </a:fld>
            <a:endParaRPr lang="en-CA"/>
          </a:p>
        </p:txBody>
      </p:sp>
    </p:spTree>
    <p:extLst>
      <p:ext uri="{BB962C8B-B14F-4D97-AF65-F5344CB8AC3E}">
        <p14:creationId xmlns:p14="http://schemas.microsoft.com/office/powerpoint/2010/main" val="2951293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9C3CE1-FD1D-4905-AE54-B55A6163CC88}" type="slidenum">
              <a:rPr lang="en-CA" smtClean="0"/>
              <a:t>11</a:t>
            </a:fld>
            <a:endParaRPr lang="en-CA"/>
          </a:p>
        </p:txBody>
      </p:sp>
    </p:spTree>
    <p:extLst>
      <p:ext uri="{BB962C8B-B14F-4D97-AF65-F5344CB8AC3E}">
        <p14:creationId xmlns:p14="http://schemas.microsoft.com/office/powerpoint/2010/main" val="1913312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MAP</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Inaccurate </a:t>
            </a:r>
            <a:r>
              <a:rPr lang="en-CA" sz="1200" kern="1200" dirty="0" smtClean="0">
                <a:solidFill>
                  <a:schemeClr val="tx1"/>
                </a:solidFill>
                <a:effectLst/>
                <a:latin typeface="+mn-lt"/>
                <a:ea typeface="+mn-ea"/>
                <a:cs typeface="+mn-cs"/>
              </a:rPr>
              <a:t>reporting of the current incidence of leptospirosis in Indonesia poses an issue to current public health and disease surveillance systems.</a:t>
            </a: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ED2CB1-261E-40BD-957C-AE8CA7114976}" type="slidenum">
              <a:rPr lang="en-CA" smtClean="0"/>
              <a:t>12</a:t>
            </a:fld>
            <a:endParaRPr lang="en-CA"/>
          </a:p>
        </p:txBody>
      </p:sp>
    </p:spTree>
    <p:extLst>
      <p:ext uri="{BB962C8B-B14F-4D97-AF65-F5344CB8AC3E}">
        <p14:creationId xmlns:p14="http://schemas.microsoft.com/office/powerpoint/2010/main" val="1705148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9C3CE1-FD1D-4905-AE54-B55A6163CC88}" type="slidenum">
              <a:rPr lang="en-CA" smtClean="0"/>
              <a:t>13</a:t>
            </a:fld>
            <a:endParaRPr lang="en-CA"/>
          </a:p>
        </p:txBody>
      </p:sp>
    </p:spTree>
    <p:extLst>
      <p:ext uri="{BB962C8B-B14F-4D97-AF65-F5344CB8AC3E}">
        <p14:creationId xmlns:p14="http://schemas.microsoft.com/office/powerpoint/2010/main" val="1913312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9C3CE1-FD1D-4905-AE54-B55A6163CC88}" type="slidenum">
              <a:rPr lang="en-CA" smtClean="0"/>
              <a:t>14</a:t>
            </a:fld>
            <a:endParaRPr lang="en-CA"/>
          </a:p>
        </p:txBody>
      </p:sp>
    </p:spTree>
    <p:extLst>
      <p:ext uri="{BB962C8B-B14F-4D97-AF65-F5344CB8AC3E}">
        <p14:creationId xmlns:p14="http://schemas.microsoft.com/office/powerpoint/2010/main" val="1913312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Given the epidemic extent of leptospirosis reported in the study areas, multi-stage purposive sampling techniques were used to select units from each sampling strata [44, 13, 45, 37].  Using the same criteria of highest reported incidence of leptospirosis for 2013-2014, each DKK provided the principle researcher with the next administrative sampling frame of Community Health Clinics (</a:t>
            </a:r>
            <a:r>
              <a:rPr lang="en-GB" sz="1200" kern="1200" dirty="0" err="1" smtClean="0">
                <a:solidFill>
                  <a:schemeClr val="tx1"/>
                </a:solidFill>
                <a:effectLst/>
                <a:latin typeface="+mn-lt"/>
                <a:ea typeface="+mn-ea"/>
                <a:cs typeface="+mn-cs"/>
              </a:rPr>
              <a:t>Puskesmas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Pecar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Keling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Banyuanyar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Kamoning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Duduk</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Sampeyan</a:t>
            </a:r>
            <a:r>
              <a:rPr lang="en-GB" sz="1200" kern="1200" dirty="0" smtClean="0">
                <a:solidFill>
                  <a:schemeClr val="tx1"/>
                </a:solidFill>
                <a:effectLst/>
                <a:latin typeface="+mn-lt"/>
                <a:ea typeface="+mn-ea"/>
                <a:cs typeface="+mn-cs"/>
              </a:rPr>
              <a:t>, and </a:t>
            </a:r>
            <a:r>
              <a:rPr lang="en-GB" sz="1200" kern="1200" dirty="0" err="1" smtClean="0">
                <a:solidFill>
                  <a:schemeClr val="tx1"/>
                </a:solidFill>
                <a:effectLst/>
                <a:latin typeface="+mn-lt"/>
                <a:ea typeface="+mn-ea"/>
                <a:cs typeface="+mn-cs"/>
              </a:rPr>
              <a:t>Cerme</a:t>
            </a:r>
            <a:r>
              <a:rPr lang="en-GB" sz="1200" kern="1200" dirty="0" smtClean="0">
                <a:solidFill>
                  <a:schemeClr val="tx1"/>
                </a:solidFill>
                <a:effectLst/>
                <a:latin typeface="+mn-lt"/>
                <a:ea typeface="+mn-ea"/>
                <a:cs typeface="+mn-cs"/>
              </a:rPr>
              <a:t>).  Local health clinic administration applied the same criteria at the next administrative level to select nine sites (Villages: </a:t>
            </a:r>
            <a:r>
              <a:rPr lang="en-GB" sz="1200" kern="1200" dirty="0" err="1" smtClean="0">
                <a:solidFill>
                  <a:schemeClr val="tx1"/>
                </a:solidFill>
                <a:effectLst/>
                <a:latin typeface="+mn-lt"/>
                <a:ea typeface="+mn-ea"/>
                <a:cs typeface="+mn-cs"/>
              </a:rPr>
              <a:t>Pacar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Keling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Rongtengah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Dalpenang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Kamoning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Paseyan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Gunung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Sekar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Gredek</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Betiting</a:t>
            </a:r>
            <a:r>
              <a:rPr lang="en-GB" sz="1200" kern="1200" dirty="0" smtClean="0">
                <a:solidFill>
                  <a:schemeClr val="tx1"/>
                </a:solidFill>
                <a:effectLst/>
                <a:latin typeface="+mn-lt"/>
                <a:ea typeface="+mn-ea"/>
                <a:cs typeface="+mn-cs"/>
              </a:rPr>
              <a:t>, and </a:t>
            </a:r>
            <a:r>
              <a:rPr lang="en-GB" sz="1200" kern="1200" dirty="0" err="1" smtClean="0">
                <a:solidFill>
                  <a:schemeClr val="tx1"/>
                </a:solidFill>
                <a:effectLst/>
                <a:latin typeface="+mn-lt"/>
                <a:ea typeface="+mn-ea"/>
                <a:cs typeface="+mn-cs"/>
              </a:rPr>
              <a:t>Jono</a:t>
            </a:r>
            <a:r>
              <a:rPr lang="en-GB" sz="1200" kern="1200" dirty="0" smtClean="0">
                <a:solidFill>
                  <a:schemeClr val="tx1"/>
                </a:solidFill>
                <a:effectLst/>
                <a:latin typeface="+mn-lt"/>
                <a:ea typeface="+mn-ea"/>
                <a:cs typeface="+mn-cs"/>
              </a:rPr>
              <a:t>).  Systematic sampling was applied within each village strata, and ranged from 25-50 household units, which was large enough to achieve saturation, account for variation, and representativeness within the target population [36, 46, 45, 47].  Systematic documentation of passive observational data was collected by researchers in the form of field notes, discussions and photographs.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ED2CB1-261E-40BD-957C-AE8CA7114976}" type="slidenum">
              <a:rPr lang="en-CA" smtClean="0"/>
              <a:t>15</a:t>
            </a:fld>
            <a:endParaRPr lang="en-CA"/>
          </a:p>
        </p:txBody>
      </p:sp>
    </p:spTree>
    <p:extLst>
      <p:ext uri="{BB962C8B-B14F-4D97-AF65-F5344CB8AC3E}">
        <p14:creationId xmlns:p14="http://schemas.microsoft.com/office/powerpoint/2010/main" val="1705148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PDAM is regional water utility Co. </a:t>
            </a:r>
            <a:endParaRPr lang="en-CA" dirty="0"/>
          </a:p>
        </p:txBody>
      </p:sp>
      <p:sp>
        <p:nvSpPr>
          <p:cNvPr id="4" name="Slide Number Placeholder 3"/>
          <p:cNvSpPr>
            <a:spLocks noGrp="1"/>
          </p:cNvSpPr>
          <p:nvPr>
            <p:ph type="sldNum" sz="quarter" idx="10"/>
          </p:nvPr>
        </p:nvSpPr>
        <p:spPr/>
        <p:txBody>
          <a:bodyPr/>
          <a:lstStyle/>
          <a:p>
            <a:fld id="{C19C3CE1-FD1D-4905-AE54-B55A6163CC88}" type="slidenum">
              <a:rPr lang="en-CA" smtClean="0"/>
              <a:t>16</a:t>
            </a:fld>
            <a:endParaRPr lang="en-CA"/>
          </a:p>
        </p:txBody>
      </p:sp>
    </p:spTree>
    <p:extLst>
      <p:ext uri="{BB962C8B-B14F-4D97-AF65-F5344CB8AC3E}">
        <p14:creationId xmlns:p14="http://schemas.microsoft.com/office/powerpoint/2010/main" val="1433496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9C3CE1-FD1D-4905-AE54-B55A6163CC88}" type="slidenum">
              <a:rPr lang="en-CA" smtClean="0"/>
              <a:t>17</a:t>
            </a:fld>
            <a:endParaRPr lang="en-CA"/>
          </a:p>
        </p:txBody>
      </p:sp>
    </p:spTree>
    <p:extLst>
      <p:ext uri="{BB962C8B-B14F-4D97-AF65-F5344CB8AC3E}">
        <p14:creationId xmlns:p14="http://schemas.microsoft.com/office/powerpoint/2010/main" val="1433496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explanation, determinants of slum health are not exclusive to living in urban areas with higher housing densities alone.  Rather, the majority of households and communities in this study, urban and rural alike, were living in similarly defined social-economic and environmental circumstances; as indicated by the poor state of sanitation, waste management, water protection and treatment (Figures 1 &amp; 2), as well as the number of inhabitants per household [56, 51, 10, 12].  It follows that targeted leptospirosis interventions need to comply with the heterogeneity of disease transmission factors as well as the complexity of socio-economic and environmental determinants. </a:t>
            </a:r>
            <a:endParaRPr lang="en-CA" dirty="0"/>
          </a:p>
        </p:txBody>
      </p:sp>
      <p:sp>
        <p:nvSpPr>
          <p:cNvPr id="4" name="Slide Number Placeholder 3"/>
          <p:cNvSpPr>
            <a:spLocks noGrp="1"/>
          </p:cNvSpPr>
          <p:nvPr>
            <p:ph type="sldNum" sz="quarter" idx="10"/>
          </p:nvPr>
        </p:nvSpPr>
        <p:spPr/>
        <p:txBody>
          <a:bodyPr/>
          <a:lstStyle/>
          <a:p>
            <a:fld id="{C19C3CE1-FD1D-4905-AE54-B55A6163CC88}" type="slidenum">
              <a:rPr lang="en-CA" smtClean="0"/>
              <a:t>18</a:t>
            </a:fld>
            <a:endParaRPr lang="en-CA"/>
          </a:p>
        </p:txBody>
      </p:sp>
    </p:spTree>
    <p:extLst>
      <p:ext uri="{BB962C8B-B14F-4D97-AF65-F5344CB8AC3E}">
        <p14:creationId xmlns:p14="http://schemas.microsoft.com/office/powerpoint/2010/main" val="1433496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This figure shows mixed sewage canal and tapped water sources for communities in </a:t>
            </a:r>
            <a:r>
              <a:rPr lang="en-GB" sz="1200" i="1" kern="1200" dirty="0" err="1" smtClean="0">
                <a:solidFill>
                  <a:schemeClr val="tx1"/>
                </a:solidFill>
                <a:effectLst/>
                <a:latin typeface="+mn-lt"/>
                <a:ea typeface="+mn-ea"/>
                <a:cs typeface="+mn-cs"/>
              </a:rPr>
              <a:t>Jono</a:t>
            </a:r>
            <a:r>
              <a:rPr lang="en-GB" sz="1200" i="1" kern="1200" dirty="0" smtClean="0">
                <a:solidFill>
                  <a:schemeClr val="tx1"/>
                </a:solidFill>
                <a:effectLst/>
                <a:latin typeface="+mn-lt"/>
                <a:ea typeface="+mn-ea"/>
                <a:cs typeface="+mn-cs"/>
              </a:rPr>
              <a:t>, Gresik.  There is no PDAM coverage for households in this village, rather the pipes shown here supply water from a network of drilled wells and pumps.  The community has complained about the supply and quality of the water.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19C3CE1-FD1D-4905-AE54-B55A6163CC88}" type="slidenum">
              <a:rPr lang="en-CA" smtClean="0"/>
              <a:t>19</a:t>
            </a:fld>
            <a:endParaRPr lang="en-CA"/>
          </a:p>
        </p:txBody>
      </p:sp>
    </p:spTree>
    <p:extLst>
      <p:ext uri="{BB962C8B-B14F-4D97-AF65-F5344CB8AC3E}">
        <p14:creationId xmlns:p14="http://schemas.microsoft.com/office/powerpoint/2010/main" val="2418087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This figure shows the extent of sewage and waste management for the community and catchment areas of </a:t>
            </a:r>
            <a:r>
              <a:rPr lang="en-GB" sz="1200" i="1" kern="1200" dirty="0" err="1" smtClean="0">
                <a:solidFill>
                  <a:schemeClr val="tx1"/>
                </a:solidFill>
                <a:effectLst/>
                <a:latin typeface="+mn-lt"/>
                <a:ea typeface="+mn-ea"/>
                <a:cs typeface="+mn-cs"/>
              </a:rPr>
              <a:t>Pecar</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Keling</a:t>
            </a:r>
            <a:r>
              <a:rPr lang="en-GB" sz="1200" i="1" kern="1200" dirty="0" smtClean="0">
                <a:solidFill>
                  <a:schemeClr val="tx1"/>
                </a:solidFill>
                <a:effectLst/>
                <a:latin typeface="+mn-lt"/>
                <a:ea typeface="+mn-ea"/>
                <a:cs typeface="+mn-cs"/>
              </a:rPr>
              <a:t>, Surabaya.  It depicts the proximity of households to open accumulated sewage and contamination from mixed waste sources.</a:t>
            </a:r>
            <a:endParaRPr lang="en-CA" dirty="0" smtClean="0"/>
          </a:p>
          <a:p>
            <a:endParaRPr lang="en-CA" dirty="0"/>
          </a:p>
        </p:txBody>
      </p:sp>
      <p:sp>
        <p:nvSpPr>
          <p:cNvPr id="4" name="Slide Number Placeholder 3"/>
          <p:cNvSpPr>
            <a:spLocks noGrp="1"/>
          </p:cNvSpPr>
          <p:nvPr>
            <p:ph type="sldNum" sz="quarter" idx="10"/>
          </p:nvPr>
        </p:nvSpPr>
        <p:spPr/>
        <p:txBody>
          <a:bodyPr/>
          <a:lstStyle/>
          <a:p>
            <a:fld id="{C19C3CE1-FD1D-4905-AE54-B55A6163CC88}" type="slidenum">
              <a:rPr lang="en-CA" smtClean="0"/>
              <a:t>20</a:t>
            </a:fld>
            <a:endParaRPr lang="en-CA"/>
          </a:p>
        </p:txBody>
      </p:sp>
    </p:spTree>
    <p:extLst>
      <p:ext uri="{BB962C8B-B14F-4D97-AF65-F5344CB8AC3E}">
        <p14:creationId xmlns:p14="http://schemas.microsoft.com/office/powerpoint/2010/main" val="241808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 Similarly public policies become a subject in its own right since the so-called linear policies do not seem to take into account the complexity of networks of actors, standards and resources involved in a system of standards.</a:t>
            </a:r>
            <a:endParaRPr lang="en-CA" dirty="0"/>
          </a:p>
        </p:txBody>
      </p:sp>
      <p:sp>
        <p:nvSpPr>
          <p:cNvPr id="4" name="Slide Number Placeholder 3"/>
          <p:cNvSpPr>
            <a:spLocks noGrp="1"/>
          </p:cNvSpPr>
          <p:nvPr>
            <p:ph type="sldNum" sz="quarter" idx="10"/>
          </p:nvPr>
        </p:nvSpPr>
        <p:spPr/>
        <p:txBody>
          <a:bodyPr/>
          <a:lstStyle/>
          <a:p>
            <a:fld id="{C19C3CE1-FD1D-4905-AE54-B55A6163CC88}" type="slidenum">
              <a:rPr lang="en-CA" smtClean="0"/>
              <a:t>2</a:t>
            </a:fld>
            <a:endParaRPr lang="en-CA"/>
          </a:p>
        </p:txBody>
      </p:sp>
    </p:spTree>
    <p:extLst>
      <p:ext uri="{BB962C8B-B14F-4D97-AF65-F5344CB8AC3E}">
        <p14:creationId xmlns:p14="http://schemas.microsoft.com/office/powerpoint/2010/main" val="1839805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majority of households and communities in this study, urban and rural alike, were living in similarly defined socio-environmental and economic circumstances; defined by poor sanitation, poor waste management, limited water protection and treatment (Figures 1 &amp; 2) [57].  To inform the global leptospirosis targeting of urban settings and slum health interventions may not be sufficiently contextualized.</a:t>
            </a:r>
            <a:r>
              <a:rPr lang="en-CA" sz="1200" kern="1200" baseline="0" dirty="0" smtClean="0">
                <a:solidFill>
                  <a:schemeClr val="tx1"/>
                </a:solidFill>
                <a:effectLst/>
                <a:latin typeface="+mn-lt"/>
                <a:ea typeface="+mn-ea"/>
                <a:cs typeface="+mn-cs"/>
              </a:rPr>
              <a:t> Therefore f</a:t>
            </a:r>
            <a:r>
              <a:rPr lang="en-CA" sz="1200" kern="1200" dirty="0" smtClean="0">
                <a:solidFill>
                  <a:schemeClr val="tx1"/>
                </a:solidFill>
                <a:effectLst/>
                <a:latin typeface="+mn-lt"/>
                <a:ea typeface="+mn-ea"/>
                <a:cs typeface="+mn-cs"/>
              </a:rPr>
              <a:t>uture interventions need to comply with the heterogeneity and complexity of disease transmission factors [58]. </a:t>
            </a:r>
            <a:endParaRPr lang="en-CA" dirty="0" smtClean="0"/>
          </a:p>
          <a:p>
            <a:endParaRPr lang="en-CA" dirty="0"/>
          </a:p>
        </p:txBody>
      </p:sp>
      <p:sp>
        <p:nvSpPr>
          <p:cNvPr id="4" name="Slide Number Placeholder 3"/>
          <p:cNvSpPr>
            <a:spLocks noGrp="1"/>
          </p:cNvSpPr>
          <p:nvPr>
            <p:ph type="sldNum" sz="quarter" idx="10"/>
          </p:nvPr>
        </p:nvSpPr>
        <p:spPr/>
        <p:txBody>
          <a:bodyPr/>
          <a:lstStyle/>
          <a:p>
            <a:fld id="{C19C3CE1-FD1D-4905-AE54-B55A6163CC88}" type="slidenum">
              <a:rPr lang="en-CA" smtClean="0"/>
              <a:t>21</a:t>
            </a:fld>
            <a:endParaRPr lang="en-CA"/>
          </a:p>
        </p:txBody>
      </p:sp>
    </p:spTree>
    <p:extLst>
      <p:ext uri="{BB962C8B-B14F-4D97-AF65-F5344CB8AC3E}">
        <p14:creationId xmlns:p14="http://schemas.microsoft.com/office/powerpoint/2010/main" val="1839805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majority of households and communities in this study, urban and rural alike, were living in similarly defined socio-environmental and economic circumstances; defined by poor sanitation, poor waste management, limited water protection and treatment (Figures 1 &amp; 2) [57].  To inform the global leptospirosis targeting of urban settings and slum health interventions may not be sufficiently contextualized.</a:t>
            </a:r>
            <a:r>
              <a:rPr lang="en-CA" sz="1200" kern="1200" baseline="0" dirty="0" smtClean="0">
                <a:solidFill>
                  <a:schemeClr val="tx1"/>
                </a:solidFill>
                <a:effectLst/>
                <a:latin typeface="+mn-lt"/>
                <a:ea typeface="+mn-ea"/>
                <a:cs typeface="+mn-cs"/>
              </a:rPr>
              <a:t> Therefore f</a:t>
            </a:r>
            <a:r>
              <a:rPr lang="en-CA" sz="1200" kern="1200" dirty="0" smtClean="0">
                <a:solidFill>
                  <a:schemeClr val="tx1"/>
                </a:solidFill>
                <a:effectLst/>
                <a:latin typeface="+mn-lt"/>
                <a:ea typeface="+mn-ea"/>
                <a:cs typeface="+mn-cs"/>
              </a:rPr>
              <a:t>uture interventions need to comply with the heterogeneity and complexity of disease transmission factors [58]. </a:t>
            </a:r>
            <a:endParaRPr lang="en-CA" dirty="0" smtClean="0"/>
          </a:p>
          <a:p>
            <a:endParaRPr lang="en-CA" dirty="0"/>
          </a:p>
        </p:txBody>
      </p:sp>
      <p:sp>
        <p:nvSpPr>
          <p:cNvPr id="4" name="Slide Number Placeholder 3"/>
          <p:cNvSpPr>
            <a:spLocks noGrp="1"/>
          </p:cNvSpPr>
          <p:nvPr>
            <p:ph type="sldNum" sz="quarter" idx="10"/>
          </p:nvPr>
        </p:nvSpPr>
        <p:spPr/>
        <p:txBody>
          <a:bodyPr/>
          <a:lstStyle/>
          <a:p>
            <a:fld id="{C19C3CE1-FD1D-4905-AE54-B55A6163CC88}" type="slidenum">
              <a:rPr lang="en-CA" smtClean="0"/>
              <a:t>22</a:t>
            </a:fld>
            <a:endParaRPr lang="en-CA"/>
          </a:p>
        </p:txBody>
      </p:sp>
    </p:spTree>
    <p:extLst>
      <p:ext uri="{BB962C8B-B14F-4D97-AF65-F5344CB8AC3E}">
        <p14:creationId xmlns:p14="http://schemas.microsoft.com/office/powerpoint/2010/main" val="1839805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GB" sz="1200" b="1" i="0" u="none" strike="noStrike" kern="1200" dirty="0" smtClean="0">
                <a:solidFill>
                  <a:schemeClr val="tx1"/>
                </a:solidFill>
                <a:effectLst/>
                <a:latin typeface="+mn-lt"/>
                <a:ea typeface="+mn-ea"/>
                <a:cs typeface="+mn-cs"/>
              </a:rPr>
              <a:t>Living in </a:t>
            </a:r>
            <a:r>
              <a:rPr lang="en-GB" sz="1200" b="1" i="0" u="none" strike="noStrike" kern="1200" dirty="0" err="1" smtClean="0">
                <a:solidFill>
                  <a:schemeClr val="tx1"/>
                </a:solidFill>
                <a:effectLst/>
                <a:latin typeface="+mn-lt"/>
                <a:ea typeface="+mn-ea"/>
                <a:cs typeface="+mn-cs"/>
              </a:rPr>
              <a:t>Banyuanyar</a:t>
            </a:r>
            <a:r>
              <a:rPr lang="en-GB" sz="1200" b="1" i="0" u="none" strike="noStrike" kern="1200" dirty="0" smtClean="0">
                <a:solidFill>
                  <a:schemeClr val="tx1"/>
                </a:solidFill>
                <a:effectLst/>
                <a:latin typeface="+mn-lt"/>
                <a:ea typeface="+mn-ea"/>
                <a:cs typeface="+mn-cs"/>
              </a:rPr>
              <a:t> Clinic Area</a:t>
            </a:r>
            <a:endParaRPr lang="en-CA" sz="1200" b="0" i="0" u="none" strike="noStrike" kern="1200" dirty="0" smtClean="0">
              <a:solidFill>
                <a:schemeClr val="tx1"/>
              </a:solidFill>
              <a:effectLst/>
              <a:latin typeface="+mn-lt"/>
              <a:ea typeface="+mn-ea"/>
              <a:cs typeface="+mn-cs"/>
            </a:endParaRPr>
          </a:p>
          <a:p>
            <a:pPr rtl="0" eaLnBrk="1" fontAlgn="t" latinLnBrk="0" hangingPunct="1"/>
            <a:r>
              <a:rPr lang="en-GB" sz="1200" b="1" i="0" u="none" strike="noStrike" kern="1200" dirty="0" smtClean="0">
                <a:solidFill>
                  <a:schemeClr val="tx1"/>
                </a:solidFill>
                <a:effectLst/>
                <a:latin typeface="+mn-lt"/>
                <a:ea typeface="+mn-ea"/>
                <a:cs typeface="+mn-cs"/>
              </a:rPr>
              <a:t>4.80</a:t>
            </a:r>
            <a:endParaRPr lang="en-CA" sz="1200" b="0" i="0" u="none" strike="noStrike" kern="1200" dirty="0" smtClean="0">
              <a:solidFill>
                <a:schemeClr val="tx1"/>
              </a:solidFill>
              <a:effectLst/>
              <a:latin typeface="+mn-lt"/>
              <a:ea typeface="+mn-ea"/>
              <a:cs typeface="+mn-cs"/>
            </a:endParaRPr>
          </a:p>
          <a:p>
            <a:pPr rtl="0" eaLnBrk="1" fontAlgn="t" latinLnBrk="0" hangingPunct="1"/>
            <a:r>
              <a:rPr lang="en-GB" sz="1200" b="1" i="0" u="none" strike="noStrike" kern="1200" dirty="0" smtClean="0">
                <a:solidFill>
                  <a:schemeClr val="tx1"/>
                </a:solidFill>
                <a:effectLst/>
                <a:latin typeface="+mn-lt"/>
                <a:ea typeface="+mn-ea"/>
                <a:cs typeface="+mn-cs"/>
              </a:rPr>
              <a:t>1.00—23.05</a:t>
            </a:r>
            <a:endParaRPr lang="en-CA" sz="1200" b="0" i="0" u="none" strike="noStrike" kern="1200" dirty="0" smtClean="0">
              <a:solidFill>
                <a:schemeClr val="tx1"/>
              </a:solidFill>
              <a:effectLst/>
              <a:latin typeface="+mn-lt"/>
              <a:ea typeface="+mn-ea"/>
              <a:cs typeface="+mn-cs"/>
            </a:endParaRPr>
          </a:p>
          <a:p>
            <a:pPr rtl="0" eaLnBrk="1" fontAlgn="t" latinLnBrk="0" hangingPunct="1"/>
            <a:r>
              <a:rPr lang="en-GB" sz="1200" b="1" i="0" u="none" strike="noStrike" kern="1200" dirty="0" smtClean="0">
                <a:solidFill>
                  <a:schemeClr val="tx1"/>
                </a:solidFill>
                <a:effectLst/>
                <a:latin typeface="+mn-lt"/>
                <a:ea typeface="+mn-ea"/>
                <a:cs typeface="+mn-cs"/>
              </a:rPr>
              <a:t>0.050</a:t>
            </a:r>
            <a:endParaRPr lang="en-CA" sz="1200" b="0" i="0" u="none" strike="noStrike" kern="1200" dirty="0" smtClean="0">
              <a:solidFill>
                <a:schemeClr val="tx1"/>
              </a:solidFill>
              <a:effectLst/>
              <a:latin typeface="+mn-lt"/>
              <a:ea typeface="+mn-ea"/>
              <a:cs typeface="+mn-cs"/>
            </a:endParaRPr>
          </a:p>
          <a:p>
            <a:pPr rtl="0" eaLnBrk="1" fontAlgn="t" latinLnBrk="0" hangingPunct="1"/>
            <a:r>
              <a:rPr lang="en-GB" sz="1200" b="1" i="0" u="none" strike="noStrike" kern="1200" dirty="0" smtClean="0">
                <a:solidFill>
                  <a:schemeClr val="tx1"/>
                </a:solidFill>
                <a:effectLst/>
                <a:latin typeface="+mn-lt"/>
                <a:ea typeface="+mn-ea"/>
                <a:cs typeface="+mn-cs"/>
              </a:rPr>
              <a:t>Living in </a:t>
            </a:r>
            <a:r>
              <a:rPr lang="en-GB" sz="1200" b="1" i="0" u="none" strike="noStrike" kern="1200" dirty="0" err="1" smtClean="0">
                <a:solidFill>
                  <a:schemeClr val="tx1"/>
                </a:solidFill>
                <a:effectLst/>
                <a:latin typeface="+mn-lt"/>
                <a:ea typeface="+mn-ea"/>
                <a:cs typeface="+mn-cs"/>
              </a:rPr>
              <a:t>Kamoning</a:t>
            </a:r>
            <a:r>
              <a:rPr lang="en-GB" sz="1200" b="1" i="0" u="none" strike="noStrike" kern="1200" dirty="0" smtClean="0">
                <a:solidFill>
                  <a:schemeClr val="tx1"/>
                </a:solidFill>
                <a:effectLst/>
                <a:latin typeface="+mn-lt"/>
                <a:ea typeface="+mn-ea"/>
                <a:cs typeface="+mn-cs"/>
              </a:rPr>
              <a:t> Clinic Area</a:t>
            </a:r>
            <a:endParaRPr lang="en-CA" sz="1200" b="0" i="0" u="none" strike="noStrike" kern="1200" dirty="0" smtClean="0">
              <a:solidFill>
                <a:schemeClr val="tx1"/>
              </a:solidFill>
              <a:effectLst/>
              <a:latin typeface="+mn-lt"/>
              <a:ea typeface="+mn-ea"/>
              <a:cs typeface="+mn-cs"/>
            </a:endParaRPr>
          </a:p>
          <a:p>
            <a:pPr rtl="0" eaLnBrk="1" fontAlgn="t" latinLnBrk="0" hangingPunct="1"/>
            <a:r>
              <a:rPr lang="en-GB" sz="1200" b="1" i="0" u="none" strike="noStrike" kern="1200" dirty="0" smtClean="0">
                <a:solidFill>
                  <a:schemeClr val="tx1"/>
                </a:solidFill>
                <a:effectLst/>
                <a:latin typeface="+mn-lt"/>
                <a:ea typeface="+mn-ea"/>
                <a:cs typeface="+mn-cs"/>
              </a:rPr>
              <a:t>5.67</a:t>
            </a:r>
            <a:endParaRPr lang="en-CA" sz="1200" b="0" i="0" u="none" strike="noStrike" kern="1200" dirty="0" smtClean="0">
              <a:solidFill>
                <a:schemeClr val="tx1"/>
              </a:solidFill>
              <a:effectLst/>
              <a:latin typeface="+mn-lt"/>
              <a:ea typeface="+mn-ea"/>
              <a:cs typeface="+mn-cs"/>
            </a:endParaRPr>
          </a:p>
          <a:p>
            <a:pPr rtl="0" eaLnBrk="1" fontAlgn="t" latinLnBrk="0" hangingPunct="1"/>
            <a:r>
              <a:rPr lang="en-GB" sz="1200" b="1" i="0" u="none" strike="noStrike" kern="1200" dirty="0" smtClean="0">
                <a:solidFill>
                  <a:schemeClr val="tx1"/>
                </a:solidFill>
                <a:effectLst/>
                <a:latin typeface="+mn-lt"/>
                <a:ea typeface="+mn-ea"/>
                <a:cs typeface="+mn-cs"/>
              </a:rPr>
              <a:t>1.22—26.41</a:t>
            </a:r>
            <a:endParaRPr lang="en-CA" sz="1200" b="0" i="0" u="none" strike="noStrike" kern="1200" dirty="0" smtClean="0">
              <a:solidFill>
                <a:schemeClr val="tx1"/>
              </a:solidFill>
              <a:effectLst/>
              <a:latin typeface="+mn-lt"/>
              <a:ea typeface="+mn-ea"/>
              <a:cs typeface="+mn-cs"/>
            </a:endParaRPr>
          </a:p>
          <a:p>
            <a:pPr rtl="0" eaLnBrk="1" fontAlgn="t" latinLnBrk="0" hangingPunct="1"/>
            <a:r>
              <a:rPr lang="en-GB" sz="1200" b="1" i="0" u="none" strike="noStrike" kern="1200" dirty="0" smtClean="0">
                <a:solidFill>
                  <a:schemeClr val="tx1"/>
                </a:solidFill>
                <a:effectLst/>
                <a:latin typeface="+mn-lt"/>
                <a:ea typeface="+mn-ea"/>
                <a:cs typeface="+mn-cs"/>
              </a:rPr>
              <a:t>0.027</a:t>
            </a:r>
            <a:endParaRPr lang="en-CA" sz="1200" b="0" i="0" u="none" strike="noStrike" kern="1200" dirty="0" smtClean="0">
              <a:solidFill>
                <a:schemeClr val="tx1"/>
              </a:solidFill>
              <a:effectLst/>
              <a:latin typeface="+mn-lt"/>
              <a:ea typeface="+mn-ea"/>
              <a:cs typeface="+mn-cs"/>
            </a:endParaRPr>
          </a:p>
          <a:p>
            <a:pPr rtl="0" eaLnBrk="1" fontAlgn="t" latinLnBrk="0" hangingPunct="1"/>
            <a:r>
              <a:rPr lang="en-GB" sz="1200" b="1" i="0" u="none" strike="noStrike" kern="1200" dirty="0" smtClean="0">
                <a:solidFill>
                  <a:schemeClr val="tx1"/>
                </a:solidFill>
                <a:effectLst/>
                <a:latin typeface="+mn-lt"/>
                <a:ea typeface="+mn-ea"/>
                <a:cs typeface="+mn-cs"/>
              </a:rPr>
              <a:t>Living in </a:t>
            </a:r>
            <a:r>
              <a:rPr lang="en-GB" sz="1200" b="1" i="0" u="none" strike="noStrike" kern="1200" dirty="0" err="1" smtClean="0">
                <a:solidFill>
                  <a:schemeClr val="tx1"/>
                </a:solidFill>
                <a:effectLst/>
                <a:latin typeface="+mn-lt"/>
                <a:ea typeface="+mn-ea"/>
                <a:cs typeface="+mn-cs"/>
              </a:rPr>
              <a:t>Paseyan</a:t>
            </a:r>
            <a:r>
              <a:rPr lang="en-GB" sz="1200" b="1" i="0" u="none" strike="noStrike" kern="1200" dirty="0" smtClean="0">
                <a:solidFill>
                  <a:schemeClr val="tx1"/>
                </a:solidFill>
                <a:effectLst/>
                <a:latin typeface="+mn-lt"/>
                <a:ea typeface="+mn-ea"/>
                <a:cs typeface="+mn-cs"/>
              </a:rPr>
              <a:t> Village</a:t>
            </a:r>
            <a:endParaRPr lang="en-CA" sz="1200" b="0" i="0" u="none" strike="noStrike" kern="1200" dirty="0" smtClean="0">
              <a:solidFill>
                <a:schemeClr val="tx1"/>
              </a:solidFill>
              <a:effectLst/>
              <a:latin typeface="+mn-lt"/>
              <a:ea typeface="+mn-ea"/>
              <a:cs typeface="+mn-cs"/>
            </a:endParaRPr>
          </a:p>
          <a:p>
            <a:pPr rtl="0" eaLnBrk="1" fontAlgn="t" latinLnBrk="0" hangingPunct="1"/>
            <a:r>
              <a:rPr lang="en-GB" sz="1200" b="1" i="0" u="none" strike="noStrike" kern="1200" dirty="0" smtClean="0">
                <a:solidFill>
                  <a:schemeClr val="tx1"/>
                </a:solidFill>
                <a:effectLst/>
                <a:latin typeface="+mn-lt"/>
                <a:ea typeface="+mn-ea"/>
                <a:cs typeface="+mn-cs"/>
              </a:rPr>
              <a:t>6.71</a:t>
            </a:r>
            <a:endParaRPr lang="en-CA" sz="1200" b="0" i="0" u="none" strike="noStrike" kern="1200" dirty="0" smtClean="0">
              <a:solidFill>
                <a:schemeClr val="tx1"/>
              </a:solidFill>
              <a:effectLst/>
              <a:latin typeface="+mn-lt"/>
              <a:ea typeface="+mn-ea"/>
              <a:cs typeface="+mn-cs"/>
            </a:endParaRPr>
          </a:p>
          <a:p>
            <a:pPr rtl="0" eaLnBrk="1" fontAlgn="t" latinLnBrk="0" hangingPunct="1"/>
            <a:r>
              <a:rPr lang="en-GB" sz="1200" b="1" i="0" u="none" strike="noStrike" kern="1200" dirty="0" smtClean="0">
                <a:solidFill>
                  <a:schemeClr val="tx1"/>
                </a:solidFill>
                <a:effectLst/>
                <a:latin typeface="+mn-lt"/>
                <a:ea typeface="+mn-ea"/>
                <a:cs typeface="+mn-cs"/>
              </a:rPr>
              <a:t>1.20—37.44</a:t>
            </a:r>
            <a:endParaRPr lang="en-CA" sz="1200" b="0" i="0" u="none" strike="noStrike" kern="1200" dirty="0" smtClean="0">
              <a:solidFill>
                <a:schemeClr val="tx1"/>
              </a:solidFill>
              <a:effectLst/>
              <a:latin typeface="+mn-lt"/>
              <a:ea typeface="+mn-ea"/>
              <a:cs typeface="+mn-cs"/>
            </a:endParaRPr>
          </a:p>
          <a:p>
            <a:pPr rtl="0" eaLnBrk="1" fontAlgn="t" latinLnBrk="0" hangingPunct="1"/>
            <a:r>
              <a:rPr lang="en-GB" sz="1200" b="1" i="0" u="none" strike="noStrike" kern="1200" dirty="0" smtClean="0">
                <a:solidFill>
                  <a:schemeClr val="tx1"/>
                </a:solidFill>
                <a:effectLst/>
                <a:latin typeface="+mn-lt"/>
                <a:ea typeface="+mn-ea"/>
                <a:cs typeface="+mn-cs"/>
              </a:rPr>
              <a:t>0.030</a:t>
            </a:r>
            <a:endParaRPr lang="en-CA" sz="1200" b="0" i="0" u="none" strike="noStrike"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19C3CE1-FD1D-4905-AE54-B55A6163CC88}" type="slidenum">
              <a:rPr lang="en-CA" smtClean="0"/>
              <a:t>23</a:t>
            </a:fld>
            <a:endParaRPr lang="en-CA"/>
          </a:p>
        </p:txBody>
      </p:sp>
    </p:spTree>
    <p:extLst>
      <p:ext uri="{BB962C8B-B14F-4D97-AF65-F5344CB8AC3E}">
        <p14:creationId xmlns:p14="http://schemas.microsoft.com/office/powerpoint/2010/main" val="1433496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Despite the sense of questioning despair reflected by the above quote, it reflects a local change in diagnostics and disease specific awareness.  There still remain more queries into public health response systems and the current situation of leptospirosis and its underlying socio-environmental determinants for these hot spots and vulnerable populations.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It has been shown that by improving surveillance vigilance and local awareness, providing accessible early diagnosis and resources to avail of immediate treatment can prevent outbreaks and reduce the risk of mortality among patients presenting in the acute phase of infection [44, 6].  Still, these systems require human resources and technical support of adequate laboratory testing, and accurate case confirmation in order to operate successfully.  Unfortunately, human resources and technical laboratory support are often limited, or absent where they are needed the most, in disease hotspots such as Indonesia.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Further weaknesses of leptospirosis surveillance systems and reporting practices include limited capacity to manage the data being collected, as well as an insufficient policy backing [63]. </a:t>
            </a:r>
            <a:endParaRPr lang="en-CA" dirty="0" smtClean="0"/>
          </a:p>
          <a:p>
            <a:endParaRPr lang="en-CA" dirty="0"/>
          </a:p>
        </p:txBody>
      </p:sp>
      <p:sp>
        <p:nvSpPr>
          <p:cNvPr id="4" name="Slide Number Placeholder 3"/>
          <p:cNvSpPr>
            <a:spLocks noGrp="1"/>
          </p:cNvSpPr>
          <p:nvPr>
            <p:ph type="sldNum" sz="quarter" idx="10"/>
          </p:nvPr>
        </p:nvSpPr>
        <p:spPr/>
        <p:txBody>
          <a:bodyPr/>
          <a:lstStyle/>
          <a:p>
            <a:fld id="{8AED2CB1-261E-40BD-957C-AE8CA7114976}" type="slidenum">
              <a:rPr lang="en-CA" smtClean="0"/>
              <a:t>24</a:t>
            </a:fld>
            <a:endParaRPr lang="en-CA"/>
          </a:p>
        </p:txBody>
      </p:sp>
    </p:spTree>
    <p:extLst>
      <p:ext uri="{BB962C8B-B14F-4D97-AF65-F5344CB8AC3E}">
        <p14:creationId xmlns:p14="http://schemas.microsoft.com/office/powerpoint/2010/main" val="3516306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Leptospirosis infection does not typically develop into severe manifestations and due to lack of awareness, similar presentations with other endemic acute febrile illnesses, and inadequate diagnostic support, it is more likely for infections to go clinically unrecognized [15, 5, 25].  This could account for the discrepancies in diagnostic surveillance between community health clinics and reporting within the formal regional and wider provincial health centres.  The reports administered by the Provincial Health Authorities (DKPJT) in 2014, show large inconsistencies in the number of cases reported, with most regencies having data for one or two years, and many none at all [14].  For example, since 2011 there were as few as 120 suspected cases, 76 probable cases, and 27 deaths related to leptospirosis in Surabaya, and in particular for Gresik regency, which reported as few as 14 suspected, 4 probable, and no deaths between 2007 and 2014.  These numbers suggest that there may be an even higher infection-to-disease ratio than that reflected by formal surveillance reporting.  Fortunately, the reports from the </a:t>
            </a:r>
            <a:r>
              <a:rPr lang="en-CA" sz="1200" kern="1200" dirty="0" err="1" smtClean="0">
                <a:solidFill>
                  <a:schemeClr val="tx1"/>
                </a:solidFill>
                <a:effectLst/>
                <a:latin typeface="+mn-lt"/>
                <a:ea typeface="+mn-ea"/>
                <a:cs typeface="+mn-cs"/>
              </a:rPr>
              <a:t>Sampang</a:t>
            </a:r>
            <a:r>
              <a:rPr lang="en-CA" sz="1200" kern="1200" dirty="0" smtClean="0">
                <a:solidFill>
                  <a:schemeClr val="tx1"/>
                </a:solidFill>
                <a:effectLst/>
                <a:latin typeface="+mn-lt"/>
                <a:ea typeface="+mn-ea"/>
                <a:cs typeface="+mn-cs"/>
              </a:rPr>
              <a:t> regional inquiries of 2013[29], did feed in to the generation of this provincial report.  Perhaps, this can be used to incentivise more dialogue between local, regional and provincial systems. </a:t>
            </a:r>
            <a:endParaRPr lang="en-CA" dirty="0" smtClean="0"/>
          </a:p>
          <a:p>
            <a:endParaRPr lang="en-CA" dirty="0" smtClean="0"/>
          </a:p>
          <a:p>
            <a:r>
              <a:rPr lang="en-CA" dirty="0" smtClean="0"/>
              <a:t>RECALL:</a:t>
            </a:r>
          </a:p>
          <a:p>
            <a:pPr marL="171450" indent="-171450">
              <a:buFontTx/>
              <a:buChar char="-"/>
            </a:pPr>
            <a:r>
              <a:rPr lang="en-CA" dirty="0" smtClean="0"/>
              <a:t>Disease</a:t>
            </a:r>
            <a:r>
              <a:rPr lang="en-CA" baseline="0" dirty="0" smtClean="0"/>
              <a:t> Epidemiology is Variable and depends on: </a:t>
            </a:r>
          </a:p>
          <a:p>
            <a:pPr marL="628650" lvl="1" indent="-171450">
              <a:buFontTx/>
              <a:buChar char="-"/>
            </a:pPr>
            <a:r>
              <a:rPr lang="en-CA" baseline="0" dirty="0" smtClean="0"/>
              <a:t>Host Factors </a:t>
            </a:r>
          </a:p>
          <a:p>
            <a:pPr marL="628650" lvl="1" indent="-171450">
              <a:buFontTx/>
              <a:buChar char="-"/>
            </a:pPr>
            <a:r>
              <a:rPr lang="en-CA" baseline="0" dirty="0" smtClean="0"/>
              <a:t>Exposure Factors</a:t>
            </a:r>
          </a:p>
          <a:p>
            <a:pPr marL="628650" lvl="1" indent="-171450">
              <a:buFontTx/>
              <a:buChar char="-"/>
            </a:pPr>
            <a:r>
              <a:rPr lang="en-CA" baseline="0" dirty="0" smtClean="0"/>
              <a:t>Environmental Factors </a:t>
            </a:r>
          </a:p>
          <a:p>
            <a:pPr marL="628650" lvl="1" indent="-171450">
              <a:buFontTx/>
              <a:buChar char="-"/>
            </a:pPr>
            <a:r>
              <a:rPr lang="en-CA" baseline="0" dirty="0" smtClean="0"/>
              <a:t>Bacterial/Pathogen Factors</a:t>
            </a:r>
            <a:endParaRPr lang="en-CA" dirty="0" smtClean="0"/>
          </a:p>
          <a:p>
            <a:endParaRPr lang="en-CA" dirty="0"/>
          </a:p>
        </p:txBody>
      </p:sp>
      <p:sp>
        <p:nvSpPr>
          <p:cNvPr id="4" name="Slide Number Placeholder 3"/>
          <p:cNvSpPr>
            <a:spLocks noGrp="1"/>
          </p:cNvSpPr>
          <p:nvPr>
            <p:ph type="sldNum" sz="quarter" idx="10"/>
          </p:nvPr>
        </p:nvSpPr>
        <p:spPr/>
        <p:txBody>
          <a:bodyPr/>
          <a:lstStyle/>
          <a:p>
            <a:fld id="{C19C3CE1-FD1D-4905-AE54-B55A6163CC88}" type="slidenum">
              <a:rPr lang="en-CA" smtClean="0"/>
              <a:t>25</a:t>
            </a:fld>
            <a:endParaRPr lang="en-CA"/>
          </a:p>
        </p:txBody>
      </p:sp>
    </p:spTree>
    <p:extLst>
      <p:ext uri="{BB962C8B-B14F-4D97-AF65-F5344CB8AC3E}">
        <p14:creationId xmlns:p14="http://schemas.microsoft.com/office/powerpoint/2010/main" val="1433496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Leptospirosis infection does not typically develop into severe manifestations and due to lack of awareness, similar presentations with other endemic acute febrile illnesses, and inadequate diagnostic support, it is more likely for infections to go clinically unrecognized [15, 5, 25].  This could account for the discrepancies in diagnostic surveillance between community health clinics and reporting within the formal regional and wider provincial health centres.  The reports administered by the Provincial Health Authorities (DKPJT) in 2014, show large inconsistencies in the number of cases reported, with most regencies having data for one or two years, and many none at all [14].  For example, since 2011 there were as few as 120 suspected cases, 76 probable cases, and 27 deaths related to leptospirosis in Surabaya, and in particular for Gresik regency, which reported as few as 14 suspected, 4 probable, and no deaths between 2007 and 2014.  These numbers suggest that there may be an even higher infection-to-disease ratio than that reflected by formal surveillance reporting.  Fortunately, the reports from the </a:t>
            </a:r>
            <a:r>
              <a:rPr lang="en-CA" sz="1200" kern="1200" dirty="0" err="1" smtClean="0">
                <a:solidFill>
                  <a:schemeClr val="tx1"/>
                </a:solidFill>
                <a:effectLst/>
                <a:latin typeface="+mn-lt"/>
                <a:ea typeface="+mn-ea"/>
                <a:cs typeface="+mn-cs"/>
              </a:rPr>
              <a:t>Sampang</a:t>
            </a:r>
            <a:r>
              <a:rPr lang="en-CA" sz="1200" kern="1200" dirty="0" smtClean="0">
                <a:solidFill>
                  <a:schemeClr val="tx1"/>
                </a:solidFill>
                <a:effectLst/>
                <a:latin typeface="+mn-lt"/>
                <a:ea typeface="+mn-ea"/>
                <a:cs typeface="+mn-cs"/>
              </a:rPr>
              <a:t> regional inquiries of 2013[29], did feed in to the generation of this provincial report.  Perhaps, this can be used to incentivise more dialogue between local, regional and provincial systems. </a:t>
            </a:r>
            <a:endParaRPr lang="en-CA" dirty="0" smtClean="0"/>
          </a:p>
          <a:p>
            <a:endParaRPr lang="en-CA" dirty="0" smtClean="0"/>
          </a:p>
          <a:p>
            <a:r>
              <a:rPr lang="en-CA" dirty="0" smtClean="0"/>
              <a:t>RECALL:</a:t>
            </a:r>
          </a:p>
          <a:p>
            <a:pPr marL="171450" indent="-171450">
              <a:buFontTx/>
              <a:buChar char="-"/>
            </a:pPr>
            <a:r>
              <a:rPr lang="en-CA" dirty="0" smtClean="0"/>
              <a:t>Disease</a:t>
            </a:r>
            <a:r>
              <a:rPr lang="en-CA" baseline="0" dirty="0" smtClean="0"/>
              <a:t> Epidemiology is Variable and depends on: </a:t>
            </a:r>
          </a:p>
          <a:p>
            <a:pPr marL="628650" lvl="1" indent="-171450">
              <a:buFontTx/>
              <a:buChar char="-"/>
            </a:pPr>
            <a:r>
              <a:rPr lang="en-CA" baseline="0" dirty="0" smtClean="0"/>
              <a:t>Host Factors </a:t>
            </a:r>
          </a:p>
          <a:p>
            <a:pPr marL="628650" lvl="1" indent="-171450">
              <a:buFontTx/>
              <a:buChar char="-"/>
            </a:pPr>
            <a:r>
              <a:rPr lang="en-CA" baseline="0" dirty="0" smtClean="0"/>
              <a:t>Exposure Factors</a:t>
            </a:r>
          </a:p>
          <a:p>
            <a:pPr marL="628650" lvl="1" indent="-171450">
              <a:buFontTx/>
              <a:buChar char="-"/>
            </a:pPr>
            <a:r>
              <a:rPr lang="en-CA" baseline="0" dirty="0" smtClean="0"/>
              <a:t>Environmental Factors </a:t>
            </a:r>
          </a:p>
          <a:p>
            <a:pPr marL="628650" lvl="1" indent="-171450">
              <a:buFontTx/>
              <a:buChar char="-"/>
            </a:pPr>
            <a:r>
              <a:rPr lang="en-CA" baseline="0" dirty="0" smtClean="0"/>
              <a:t>Bacterial/Pathogen Factors</a:t>
            </a:r>
            <a:endParaRPr lang="en-CA" dirty="0" smtClean="0"/>
          </a:p>
          <a:p>
            <a:endParaRPr lang="en-CA" dirty="0"/>
          </a:p>
        </p:txBody>
      </p:sp>
      <p:sp>
        <p:nvSpPr>
          <p:cNvPr id="4" name="Slide Number Placeholder 3"/>
          <p:cNvSpPr>
            <a:spLocks noGrp="1"/>
          </p:cNvSpPr>
          <p:nvPr>
            <p:ph type="sldNum" sz="quarter" idx="10"/>
          </p:nvPr>
        </p:nvSpPr>
        <p:spPr/>
        <p:txBody>
          <a:bodyPr/>
          <a:lstStyle/>
          <a:p>
            <a:fld id="{C19C3CE1-FD1D-4905-AE54-B55A6163CC88}" type="slidenum">
              <a:rPr lang="en-CA" smtClean="0"/>
              <a:t>26</a:t>
            </a:fld>
            <a:endParaRPr lang="en-CA"/>
          </a:p>
        </p:txBody>
      </p:sp>
    </p:spTree>
    <p:extLst>
      <p:ext uri="{BB962C8B-B14F-4D97-AF65-F5344CB8AC3E}">
        <p14:creationId xmlns:p14="http://schemas.microsoft.com/office/powerpoint/2010/main" val="1433496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
            </a:pPr>
            <a:r>
              <a:rPr lang="en-CA" b="1" dirty="0" smtClean="0"/>
              <a:t>Ministerial Decentralisation</a:t>
            </a:r>
          </a:p>
          <a:p>
            <a:pPr marL="800100" lvl="1" indent="-342900">
              <a:buFont typeface="Wingdings" panose="05000000000000000000" pitchFamily="2" charset="2"/>
              <a:buChar char="§"/>
            </a:pPr>
            <a:r>
              <a:rPr lang="en-CA" b="1" dirty="0" smtClean="0"/>
              <a:t>I.E. </a:t>
            </a:r>
            <a:r>
              <a:rPr lang="en-CA" b="1" dirty="0" err="1" smtClean="0"/>
              <a:t>Kamoning</a:t>
            </a:r>
            <a:r>
              <a:rPr lang="en-CA" b="1" dirty="0" smtClean="0"/>
              <a:t> Health Clinic, </a:t>
            </a:r>
            <a:r>
              <a:rPr lang="en-CA" b="1" dirty="0" err="1" smtClean="0"/>
              <a:t>Sampang</a:t>
            </a:r>
            <a:r>
              <a:rPr lang="en-CA" b="1" dirty="0" smtClean="0"/>
              <a:t> Regional Health Offices, and Regional Ministry </a:t>
            </a:r>
          </a:p>
          <a:p>
            <a:pPr marL="800100" lvl="1" indent="-342900">
              <a:buFont typeface="Wingdings" panose="05000000000000000000" pitchFamily="2" charset="2"/>
              <a:buChar char="§"/>
            </a:pPr>
            <a:endParaRPr lang="en-C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The efficacy and timeliness of public health responses depend on the capacities and abilities of health systems to motivate action through accurate and timely information </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This requires the ongoing support and coordination of local, regional and provincial systems</a:t>
            </a:r>
          </a:p>
          <a:p>
            <a:endParaRPr lang="en-CA" dirty="0"/>
          </a:p>
        </p:txBody>
      </p:sp>
      <p:sp>
        <p:nvSpPr>
          <p:cNvPr id="4" name="Slide Number Placeholder 3"/>
          <p:cNvSpPr>
            <a:spLocks noGrp="1"/>
          </p:cNvSpPr>
          <p:nvPr>
            <p:ph type="sldNum" sz="quarter" idx="10"/>
          </p:nvPr>
        </p:nvSpPr>
        <p:spPr/>
        <p:txBody>
          <a:bodyPr/>
          <a:lstStyle/>
          <a:p>
            <a:fld id="{C19C3CE1-FD1D-4905-AE54-B55A6163CC88}" type="slidenum">
              <a:rPr lang="en-CA" smtClean="0"/>
              <a:t>27</a:t>
            </a:fld>
            <a:endParaRPr lang="en-CA"/>
          </a:p>
        </p:txBody>
      </p:sp>
    </p:spTree>
    <p:extLst>
      <p:ext uri="{BB962C8B-B14F-4D97-AF65-F5344CB8AC3E}">
        <p14:creationId xmlns:p14="http://schemas.microsoft.com/office/powerpoint/2010/main" val="3450088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smtClean="0">
                <a:solidFill>
                  <a:schemeClr val="tx1"/>
                </a:solidFill>
                <a:effectLst/>
                <a:latin typeface="+mn-lt"/>
                <a:ea typeface="+mn-ea"/>
                <a:cs typeface="+mn-cs"/>
              </a:rPr>
              <a:t>Similarly public policies become a subject in its own right since the so-called linear policies do not seem to take into account the complexity of networks of actors, standards and resources involved in a system of standards.</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1" dirty="0" smtClean="0"/>
              <a:t>From Local</a:t>
            </a:r>
            <a:r>
              <a:rPr lang="en-CA" b="1" dirty="0" smtClean="0">
                <a:sym typeface="Wingdings" panose="05000000000000000000" pitchFamily="2" charset="2"/>
              </a:rPr>
              <a:t> Regional Provincial National</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1" dirty="0" smtClean="0">
                <a:sym typeface="Wingdings" panose="05000000000000000000" pitchFamily="2" charset="2"/>
              </a:rPr>
              <a:t>REFLEXIVITY </a:t>
            </a:r>
          </a:p>
          <a:p>
            <a:endParaRPr lang="en-CA" b="1" dirty="0"/>
          </a:p>
        </p:txBody>
      </p:sp>
      <p:sp>
        <p:nvSpPr>
          <p:cNvPr id="4" name="Slide Number Placeholder 3"/>
          <p:cNvSpPr>
            <a:spLocks noGrp="1"/>
          </p:cNvSpPr>
          <p:nvPr>
            <p:ph type="sldNum" sz="quarter" idx="10"/>
          </p:nvPr>
        </p:nvSpPr>
        <p:spPr/>
        <p:txBody>
          <a:bodyPr/>
          <a:lstStyle/>
          <a:p>
            <a:fld id="{C19C3CE1-FD1D-4905-AE54-B55A6163CC88}" type="slidenum">
              <a:rPr lang="en-CA" smtClean="0"/>
              <a:t>28</a:t>
            </a:fld>
            <a:endParaRPr lang="en-CA"/>
          </a:p>
        </p:txBody>
      </p:sp>
    </p:spTree>
    <p:extLst>
      <p:ext uri="{BB962C8B-B14F-4D97-AF65-F5344CB8AC3E}">
        <p14:creationId xmlns:p14="http://schemas.microsoft.com/office/powerpoint/2010/main" val="1839805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AED2CB1-261E-40BD-957C-AE8CA7114976}" type="slidenum">
              <a:rPr lang="en-CA" smtClean="0"/>
              <a:t>29</a:t>
            </a:fld>
            <a:endParaRPr lang="en-CA"/>
          </a:p>
        </p:txBody>
      </p:sp>
    </p:spTree>
    <p:extLst>
      <p:ext uri="{BB962C8B-B14F-4D97-AF65-F5344CB8AC3E}">
        <p14:creationId xmlns:p14="http://schemas.microsoft.com/office/powerpoint/2010/main" val="3517474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FIGURE</a:t>
            </a:r>
            <a:r>
              <a:rPr lang="en-CA" sz="1200" kern="1200" dirty="0" smtClean="0">
                <a:solidFill>
                  <a:schemeClr val="tx1"/>
                </a:solidFill>
                <a:effectLst/>
                <a:latin typeface="+mn-lt"/>
                <a:ea typeface="+mn-ea"/>
                <a:cs typeface="+mn-cs"/>
              </a:rPr>
              <a:t> Depicts the complexities of interactions and determinants of human health (taken from Xu et al., 2008) </a:t>
            </a:r>
          </a:p>
          <a:p>
            <a:endParaRPr lang="en-CA" sz="1200" kern="1200" dirty="0" smtClean="0">
              <a:solidFill>
                <a:schemeClr val="tx1"/>
              </a:solidFill>
              <a:effectLst/>
              <a:latin typeface="+mn-lt"/>
              <a:ea typeface="+mn-ea"/>
              <a:cs typeface="+mn-cs"/>
            </a:endParaRPr>
          </a:p>
          <a:p>
            <a:pPr marL="171450" indent="-171450">
              <a:buFontTx/>
              <a:buChar char="-"/>
            </a:pPr>
            <a:r>
              <a:rPr lang="en-CA" dirty="0" smtClean="0"/>
              <a:t>Disease</a:t>
            </a:r>
            <a:r>
              <a:rPr lang="en-CA" baseline="0" dirty="0" smtClean="0"/>
              <a:t> Epidemiology is Variable and depends on: </a:t>
            </a:r>
          </a:p>
          <a:p>
            <a:pPr marL="628650" lvl="1" indent="-171450">
              <a:buFontTx/>
              <a:buChar char="-"/>
            </a:pPr>
            <a:r>
              <a:rPr lang="en-CA" baseline="0" dirty="0" smtClean="0"/>
              <a:t>Host Factors </a:t>
            </a:r>
          </a:p>
          <a:p>
            <a:pPr marL="628650" lvl="1" indent="-171450">
              <a:buFontTx/>
              <a:buChar char="-"/>
            </a:pPr>
            <a:r>
              <a:rPr lang="en-CA" baseline="0" dirty="0" smtClean="0"/>
              <a:t>Exposure Factors</a:t>
            </a:r>
          </a:p>
          <a:p>
            <a:pPr marL="628650" lvl="1" indent="-171450">
              <a:buFontTx/>
              <a:buChar char="-"/>
            </a:pPr>
            <a:r>
              <a:rPr lang="en-CA" baseline="0" dirty="0" smtClean="0"/>
              <a:t>Environmental Factors </a:t>
            </a:r>
          </a:p>
          <a:p>
            <a:pPr marL="628650" lvl="1" indent="-171450">
              <a:buFontTx/>
              <a:buChar char="-"/>
            </a:pPr>
            <a:r>
              <a:rPr lang="en-CA" baseline="0" dirty="0" smtClean="0"/>
              <a:t>Bacterial/Pathogen Factors</a:t>
            </a:r>
            <a:endParaRPr lang="en-CA" dirty="0" smtClean="0"/>
          </a:p>
          <a:p>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ED2CB1-261E-40BD-957C-AE8CA7114976}" type="slidenum">
              <a:rPr lang="en-CA" smtClean="0"/>
              <a:t>3</a:t>
            </a:fld>
            <a:endParaRPr lang="en-CA"/>
          </a:p>
        </p:txBody>
      </p:sp>
    </p:spTree>
    <p:extLst>
      <p:ext uri="{BB962C8B-B14F-4D97-AF65-F5344CB8AC3E}">
        <p14:creationId xmlns:p14="http://schemas.microsoft.com/office/powerpoint/2010/main" val="170514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AED2CB1-261E-40BD-957C-AE8CA7114976}" type="slidenum">
              <a:rPr lang="en-CA" smtClean="0"/>
              <a:t>5</a:t>
            </a:fld>
            <a:endParaRPr lang="en-CA"/>
          </a:p>
        </p:txBody>
      </p:sp>
    </p:spTree>
    <p:extLst>
      <p:ext uri="{BB962C8B-B14F-4D97-AF65-F5344CB8AC3E}">
        <p14:creationId xmlns:p14="http://schemas.microsoft.com/office/powerpoint/2010/main" val="170514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a:t>
            </a:r>
            <a:r>
              <a:rPr lang="en-CA" baseline="0" dirty="0" err="1" smtClean="0"/>
              <a:t>Leptospira</a:t>
            </a:r>
            <a:r>
              <a:rPr lang="en-CA" baseline="0" dirty="0" smtClean="0"/>
              <a:t> bacterial </a:t>
            </a:r>
            <a:r>
              <a:rPr lang="en-CA" baseline="0" dirty="0" err="1" smtClean="0"/>
              <a:t>transmisison</a:t>
            </a:r>
            <a:endParaRPr lang="en-CA" baseline="0" dirty="0" smtClean="0"/>
          </a:p>
          <a:p>
            <a:r>
              <a:rPr lang="en-CA" sz="1200" baseline="0" dirty="0" smtClean="0"/>
              <a:t>-</a:t>
            </a:r>
            <a:r>
              <a:rPr lang="en-CA" sz="1200" dirty="0" smtClean="0"/>
              <a:t>Commonly transmitted </a:t>
            </a:r>
            <a:r>
              <a:rPr lang="en-CA" sz="1200" b="1" dirty="0" smtClean="0"/>
              <a:t>directly</a:t>
            </a:r>
            <a:r>
              <a:rPr lang="en-CA" sz="1200" dirty="0" smtClean="0"/>
              <a:t> to humans through infected urine of rodent reservoirs,</a:t>
            </a:r>
            <a:r>
              <a:rPr lang="en-CA" sz="1200" baseline="0" dirty="0" smtClean="0"/>
              <a:t> </a:t>
            </a:r>
            <a:r>
              <a:rPr lang="en-CA" sz="1200" dirty="0" smtClean="0"/>
              <a:t>and</a:t>
            </a:r>
            <a:r>
              <a:rPr lang="en-CA" sz="1200" baseline="0" dirty="0" smtClean="0"/>
              <a:t> (depending on the context) o</a:t>
            </a:r>
            <a:r>
              <a:rPr lang="en-CA" sz="1200" dirty="0" smtClean="0"/>
              <a:t>ther animals, and </a:t>
            </a:r>
            <a:r>
              <a:rPr lang="en-CA" sz="1200" b="1" dirty="0" smtClean="0"/>
              <a:t>indirectly</a:t>
            </a:r>
            <a:r>
              <a:rPr lang="en-CA" sz="1200" dirty="0" smtClean="0"/>
              <a:t> via contaminated water and soil.</a:t>
            </a:r>
          </a:p>
          <a:p>
            <a:endParaRPr lang="en-CA" dirty="0" smtClean="0"/>
          </a:p>
          <a:p>
            <a:pPr marL="171450" indent="-171450">
              <a:buFontTx/>
              <a:buChar char="-"/>
            </a:pPr>
            <a:r>
              <a:rPr lang="en-CA" dirty="0" smtClean="0"/>
              <a:t>Disease</a:t>
            </a:r>
            <a:r>
              <a:rPr lang="en-CA" baseline="0" dirty="0" smtClean="0"/>
              <a:t> Epidemiology is Variable and depends on: </a:t>
            </a:r>
          </a:p>
          <a:p>
            <a:pPr marL="628650" lvl="1" indent="-171450">
              <a:buFontTx/>
              <a:buChar char="-"/>
            </a:pPr>
            <a:r>
              <a:rPr lang="en-CA" baseline="0" dirty="0" smtClean="0"/>
              <a:t>Host Factors </a:t>
            </a:r>
          </a:p>
          <a:p>
            <a:pPr marL="628650" lvl="1" indent="-171450">
              <a:buFontTx/>
              <a:buChar char="-"/>
            </a:pPr>
            <a:r>
              <a:rPr lang="en-CA" baseline="0" dirty="0" smtClean="0"/>
              <a:t>Exposure Factors</a:t>
            </a:r>
          </a:p>
          <a:p>
            <a:pPr marL="628650" lvl="1" indent="-171450">
              <a:buFontTx/>
              <a:buChar char="-"/>
            </a:pPr>
            <a:r>
              <a:rPr lang="en-CA" baseline="0" dirty="0" smtClean="0"/>
              <a:t>Environmental Factors </a:t>
            </a:r>
          </a:p>
          <a:p>
            <a:pPr marL="628650" lvl="1" indent="-171450">
              <a:buFontTx/>
              <a:buChar char="-"/>
            </a:pPr>
            <a:r>
              <a:rPr lang="en-CA" baseline="0" dirty="0" smtClean="0"/>
              <a:t>Bacterial/Pathogen Factors</a:t>
            </a:r>
            <a:endParaRPr lang="en-CA" dirty="0"/>
          </a:p>
        </p:txBody>
      </p:sp>
      <p:sp>
        <p:nvSpPr>
          <p:cNvPr id="4" name="Slide Number Placeholder 3"/>
          <p:cNvSpPr>
            <a:spLocks noGrp="1"/>
          </p:cNvSpPr>
          <p:nvPr>
            <p:ph type="sldNum" sz="quarter" idx="10"/>
          </p:nvPr>
        </p:nvSpPr>
        <p:spPr/>
        <p:txBody>
          <a:bodyPr/>
          <a:lstStyle/>
          <a:p>
            <a:fld id="{C19C3CE1-FD1D-4905-AE54-B55A6163CC88}" type="slidenum">
              <a:rPr lang="en-CA" smtClean="0"/>
              <a:t>6</a:t>
            </a:fld>
            <a:endParaRPr lang="en-CA"/>
          </a:p>
        </p:txBody>
      </p:sp>
    </p:spTree>
    <p:extLst>
      <p:ext uri="{BB962C8B-B14F-4D97-AF65-F5344CB8AC3E}">
        <p14:creationId xmlns:p14="http://schemas.microsoft.com/office/powerpoint/2010/main" val="219567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kern="1200" dirty="0" smtClean="0">
                <a:solidFill>
                  <a:schemeClr val="tx1"/>
                </a:solidFill>
                <a:effectLst/>
                <a:latin typeface="+mn-lt"/>
                <a:ea typeface="+mn-ea"/>
                <a:cs typeface="+mn-cs"/>
              </a:rPr>
              <a:t>INTRODUCTION: </a:t>
            </a:r>
            <a:r>
              <a:rPr lang="en-CA" sz="1200" kern="1200" dirty="0" smtClean="0">
                <a:solidFill>
                  <a:schemeClr val="tx1"/>
                </a:solidFill>
                <a:effectLst/>
                <a:latin typeface="+mn-lt"/>
                <a:ea typeface="+mn-ea"/>
                <a:cs typeface="+mn-cs"/>
              </a:rPr>
              <a:t>Despite being one of the most widely distributed zoonotic infections worldwide, leptospirosis has a disproportionately concentrated burden of infection in tropical, low-and middle-income settings.  Particularly</a:t>
            </a:r>
            <a:r>
              <a:rPr lang="en-CA" sz="1200" kern="1200" baseline="0" dirty="0" smtClean="0">
                <a:solidFill>
                  <a:schemeClr val="tx1"/>
                </a:solidFill>
                <a:effectLst/>
                <a:latin typeface="+mn-lt"/>
                <a:ea typeface="+mn-ea"/>
                <a:cs typeface="+mn-cs"/>
              </a:rPr>
              <a:t>, in regions with endemic Dengue, Malaria, </a:t>
            </a:r>
            <a:r>
              <a:rPr lang="en-CA" sz="1200" kern="1200" baseline="0" dirty="0" err="1" smtClean="0">
                <a:solidFill>
                  <a:schemeClr val="tx1"/>
                </a:solidFill>
                <a:effectLst/>
                <a:latin typeface="+mn-lt"/>
                <a:ea typeface="+mn-ea"/>
                <a:cs typeface="+mn-cs"/>
              </a:rPr>
              <a:t>Menigitis</a:t>
            </a:r>
            <a:r>
              <a:rPr lang="en-CA"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-Symptoms</a:t>
            </a:r>
            <a:r>
              <a:rPr lang="en-CA"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AED2CB1-261E-40BD-957C-AE8CA7114976}" type="slidenum">
              <a:rPr lang="en-CA" smtClean="0"/>
              <a:t>7</a:t>
            </a:fld>
            <a:endParaRPr lang="en-CA"/>
          </a:p>
        </p:txBody>
      </p:sp>
    </p:spTree>
    <p:extLst>
      <p:ext uri="{BB962C8B-B14F-4D97-AF65-F5344CB8AC3E}">
        <p14:creationId xmlns:p14="http://schemas.microsoft.com/office/powerpoint/2010/main" val="170514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7-10 MILLION people contract </a:t>
            </a:r>
            <a:r>
              <a:rPr lang="en-CA" sz="1200" kern="1200" dirty="0" err="1" smtClean="0">
                <a:solidFill>
                  <a:schemeClr val="tx1"/>
                </a:solidFill>
                <a:effectLst/>
                <a:latin typeface="+mn-lt"/>
                <a:ea typeface="+mn-ea"/>
                <a:cs typeface="+mn-cs"/>
              </a:rPr>
              <a:t>Lepto</a:t>
            </a:r>
            <a:r>
              <a:rPr lang="en-CA" sz="1200" kern="1200" dirty="0" smtClean="0">
                <a:solidFill>
                  <a:schemeClr val="tx1"/>
                </a:solidFill>
                <a:effectLst/>
                <a:latin typeface="+mn-lt"/>
                <a:ea typeface="+mn-ea"/>
                <a:cs typeface="+mn-cs"/>
              </a:rPr>
              <a:t> each year.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0.1-1/100,000 people (temperate)</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10+/100,000</a:t>
            </a:r>
            <a:r>
              <a:rPr lang="en-CA" sz="1200" kern="1200" baseline="0" dirty="0" smtClean="0">
                <a:solidFill>
                  <a:schemeClr val="tx1"/>
                </a:solidFill>
                <a:effectLst/>
                <a:latin typeface="+mn-lt"/>
                <a:ea typeface="+mn-ea"/>
                <a:cs typeface="+mn-cs"/>
              </a:rPr>
              <a:t> people (tropical)</a:t>
            </a: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Leptospirosis has a disproportionately concentrated burden of infection in </a:t>
            </a:r>
            <a:r>
              <a:rPr lang="en-CA" sz="1200" b="1" kern="1200" dirty="0" smtClean="0">
                <a:solidFill>
                  <a:schemeClr val="tx1"/>
                </a:solidFill>
                <a:effectLst/>
                <a:latin typeface="+mn-lt"/>
                <a:ea typeface="+mn-ea"/>
                <a:cs typeface="+mn-cs"/>
              </a:rPr>
              <a:t>tropical environments (warm/wet/seasonal variability/extremes),</a:t>
            </a:r>
            <a:r>
              <a:rPr lang="en-CA" sz="1200" b="1" kern="1200" baseline="0" dirty="0" smtClean="0">
                <a:solidFill>
                  <a:schemeClr val="tx1"/>
                </a:solidFill>
                <a:effectLst/>
                <a:latin typeface="+mn-lt"/>
                <a:ea typeface="+mn-ea"/>
                <a:cs typeface="+mn-cs"/>
              </a:rPr>
              <a:t> </a:t>
            </a:r>
            <a:r>
              <a:rPr lang="en-CA" sz="1200" b="0" kern="1200" baseline="0" dirty="0" smtClean="0">
                <a:solidFill>
                  <a:schemeClr val="tx1"/>
                </a:solidFill>
                <a:effectLst/>
                <a:latin typeface="+mn-lt"/>
                <a:ea typeface="+mn-ea"/>
                <a:cs typeface="+mn-cs"/>
              </a:rPr>
              <a:t>with high prevalence in </a:t>
            </a:r>
            <a:r>
              <a:rPr lang="en-CA" sz="1200" b="1" kern="1200" dirty="0" smtClean="0">
                <a:solidFill>
                  <a:schemeClr val="tx1"/>
                </a:solidFill>
                <a:effectLst/>
                <a:latin typeface="+mn-lt"/>
                <a:ea typeface="+mn-ea"/>
                <a:cs typeface="+mn-cs"/>
              </a:rPr>
              <a:t>low-and middle-income</a:t>
            </a:r>
            <a:r>
              <a:rPr lang="en-CA" sz="1200" b="1" kern="1200" baseline="0" dirty="0" smtClean="0">
                <a:solidFill>
                  <a:schemeClr val="tx1"/>
                </a:solidFill>
                <a:effectLst/>
                <a:latin typeface="+mn-lt"/>
                <a:ea typeface="+mn-ea"/>
                <a:cs typeface="+mn-cs"/>
              </a:rPr>
              <a:t> populations (poor sanitation, rapid urbanization, land use change) </a:t>
            </a:r>
            <a:r>
              <a:rPr lang="en-CA" sz="1200" b="0" kern="1200" baseline="0" dirty="0" smtClean="0">
                <a:solidFill>
                  <a:schemeClr val="tx1"/>
                </a:solidFill>
                <a:effectLst/>
                <a:latin typeface="+mn-lt"/>
                <a:ea typeface="+mn-ea"/>
                <a:cs typeface="+mn-cs"/>
              </a:rPr>
              <a:t>along with well-accepted </a:t>
            </a:r>
            <a:r>
              <a:rPr lang="en-CA" sz="1200" b="1" kern="1200" baseline="0" dirty="0" smtClean="0">
                <a:solidFill>
                  <a:schemeClr val="tx1"/>
                </a:solidFill>
                <a:effectLst/>
                <a:latin typeface="+mn-lt"/>
                <a:ea typeface="+mn-ea"/>
                <a:cs typeface="+mn-cs"/>
              </a:rPr>
              <a:t>occupational associations (agriculture, farming, abattoir etc.) </a:t>
            </a:r>
            <a:endParaRPr lang="en-CA"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ED2CB1-261E-40BD-957C-AE8CA7114976}" type="slidenum">
              <a:rPr lang="en-CA" smtClean="0"/>
              <a:t>8</a:t>
            </a:fld>
            <a:endParaRPr lang="en-CA"/>
          </a:p>
        </p:txBody>
      </p:sp>
    </p:spTree>
    <p:extLst>
      <p:ext uri="{BB962C8B-B14F-4D97-AF65-F5344CB8AC3E}">
        <p14:creationId xmlns:p14="http://schemas.microsoft.com/office/powerpoint/2010/main" val="1705148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9C3CE1-FD1D-4905-AE54-B55A6163CC88}" type="slidenum">
              <a:rPr lang="en-CA" smtClean="0"/>
              <a:t>9</a:t>
            </a:fld>
            <a:endParaRPr lang="en-CA"/>
          </a:p>
        </p:txBody>
      </p:sp>
    </p:spTree>
    <p:extLst>
      <p:ext uri="{BB962C8B-B14F-4D97-AF65-F5344CB8AC3E}">
        <p14:creationId xmlns:p14="http://schemas.microsoft.com/office/powerpoint/2010/main" val="1913312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Inaccurate </a:t>
            </a:r>
            <a:r>
              <a:rPr lang="en-CA" sz="1200" kern="1200" dirty="0" smtClean="0">
                <a:solidFill>
                  <a:schemeClr val="tx1"/>
                </a:solidFill>
                <a:effectLst/>
                <a:latin typeface="+mn-lt"/>
                <a:ea typeface="+mn-ea"/>
                <a:cs typeface="+mn-cs"/>
              </a:rPr>
              <a:t>reporting of the current incidence of leptospirosis in Indonesia poses an issue to current public health and disease surveillance systems.</a:t>
            </a:r>
          </a:p>
          <a:p>
            <a:endParaRPr lang="en-CA" dirty="0"/>
          </a:p>
        </p:txBody>
      </p:sp>
      <p:sp>
        <p:nvSpPr>
          <p:cNvPr id="4" name="Slide Number Placeholder 3"/>
          <p:cNvSpPr>
            <a:spLocks noGrp="1"/>
          </p:cNvSpPr>
          <p:nvPr>
            <p:ph type="sldNum" sz="quarter" idx="10"/>
          </p:nvPr>
        </p:nvSpPr>
        <p:spPr/>
        <p:txBody>
          <a:bodyPr/>
          <a:lstStyle/>
          <a:p>
            <a:fld id="{C19C3CE1-FD1D-4905-AE54-B55A6163CC88}" type="slidenum">
              <a:rPr lang="en-CA" smtClean="0"/>
              <a:t>10</a:t>
            </a:fld>
            <a:endParaRPr lang="en-CA"/>
          </a:p>
        </p:txBody>
      </p:sp>
    </p:spTree>
    <p:extLst>
      <p:ext uri="{BB962C8B-B14F-4D97-AF65-F5344CB8AC3E}">
        <p14:creationId xmlns:p14="http://schemas.microsoft.com/office/powerpoint/2010/main" val="1913312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5D5FE7-F9FA-4F5B-A33D-5500C9B284F1}" type="datetimeFigureOut">
              <a:rPr lang="en-CA" smtClean="0"/>
              <a:t>21/05/2015</a:t>
            </a:fld>
            <a:endParaRPr lang="en-CA"/>
          </a:p>
        </p:txBody>
      </p:sp>
      <p:sp>
        <p:nvSpPr>
          <p:cNvPr id="5" name="Footer Placeholder 4"/>
          <p:cNvSpPr>
            <a:spLocks noGrp="1"/>
          </p:cNvSpPr>
          <p:nvPr>
            <p:ph type="ftr" sz="quarter" idx="11"/>
          </p:nvPr>
        </p:nvSpPr>
        <p:spPr/>
        <p:txBody>
          <a:bodyPr/>
          <a:lstStyle/>
          <a:p>
            <a:endParaRPr lang="en-CA"/>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A495191-791E-479F-AA14-99A9C81E4E53}" type="slidenum">
              <a:rPr lang="en-CA" smtClean="0"/>
              <a:t>‹N°›</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D5FE7-F9FA-4F5B-A33D-5500C9B284F1}" type="datetimeFigureOut">
              <a:rPr lang="en-CA" smtClean="0"/>
              <a:t>21/05/2015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495191-791E-479F-AA14-99A9C81E4E53}" type="slidenum">
              <a:rPr lang="en-CA" smtClean="0"/>
              <a:t>‹N°›</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D5FE7-F9FA-4F5B-A33D-5500C9B284F1}" type="datetimeFigureOut">
              <a:rPr lang="en-CA" smtClean="0"/>
              <a:t>21/05/2015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495191-791E-479F-AA14-99A9C81E4E53}" type="slidenum">
              <a:rPr lang="en-CA" smtClean="0"/>
              <a:t>‹N°›</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5D5FE7-F9FA-4F5B-A33D-5500C9B284F1}" type="datetimeFigureOut">
              <a:rPr lang="en-CA" smtClean="0"/>
              <a:t>21/05/2015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495191-791E-479F-AA14-99A9C81E4E53}" type="slidenum">
              <a:rPr lang="en-CA" smtClean="0"/>
              <a:t>‹N°›</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C5D5FE7-F9FA-4F5B-A33D-5500C9B284F1}" type="datetimeFigureOut">
              <a:rPr lang="en-CA" smtClean="0"/>
              <a:t>21/05/2015</a:t>
            </a:fld>
            <a:endParaRPr lang="en-CA"/>
          </a:p>
        </p:txBody>
      </p:sp>
      <p:sp>
        <p:nvSpPr>
          <p:cNvPr id="8" name="Slide Number Placeholder 7"/>
          <p:cNvSpPr>
            <a:spLocks noGrp="1"/>
          </p:cNvSpPr>
          <p:nvPr>
            <p:ph type="sldNum" sz="quarter" idx="11"/>
          </p:nvPr>
        </p:nvSpPr>
        <p:spPr/>
        <p:txBody>
          <a:bodyPr/>
          <a:lstStyle/>
          <a:p>
            <a:fld id="{1A495191-791E-479F-AA14-99A9C81E4E53}" type="slidenum">
              <a:rPr lang="en-CA" smtClean="0"/>
              <a:t>‹N°›</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5D5FE7-F9FA-4F5B-A33D-5500C9B284F1}" type="datetimeFigureOut">
              <a:rPr lang="en-CA" smtClean="0"/>
              <a:t>21/05/2015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A495191-791E-479F-AA14-99A9C81E4E53}" type="slidenum">
              <a:rPr lang="en-CA" smtClean="0"/>
              <a:t>‹N°›</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5D5FE7-F9FA-4F5B-A33D-5500C9B284F1}" type="datetimeFigureOut">
              <a:rPr lang="en-CA" smtClean="0"/>
              <a:t>21/05/2015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A495191-791E-479F-AA14-99A9C81E4E53}" type="slidenum">
              <a:rPr lang="en-CA" smtClean="0"/>
              <a:t>‹N°›</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5D5FE7-F9FA-4F5B-A33D-5500C9B284F1}" type="datetimeFigureOut">
              <a:rPr lang="en-CA" smtClean="0"/>
              <a:t>21/05/2015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A495191-791E-479F-AA14-99A9C81E4E53}" type="slidenum">
              <a:rPr lang="en-CA" smtClean="0"/>
              <a:t>‹N°›</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D5FE7-F9FA-4F5B-A33D-5500C9B284F1}" type="datetimeFigureOut">
              <a:rPr lang="en-CA" smtClean="0"/>
              <a:t>21/05/2015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A495191-791E-479F-AA14-99A9C81E4E53}" type="slidenum">
              <a:rPr lang="en-CA" smtClean="0"/>
              <a:t>‹N°›</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D5FE7-F9FA-4F5B-A33D-5500C9B284F1}" type="datetimeFigureOut">
              <a:rPr lang="en-CA" smtClean="0"/>
              <a:t>21/05/2015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A495191-791E-479F-AA14-99A9C81E4E53}" type="slidenum">
              <a:rPr lang="en-CA" smtClean="0"/>
              <a:t>‹N°›</a:t>
            </a:fld>
            <a:endParaRPr lang="en-CA"/>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D5FE7-F9FA-4F5B-A33D-5500C9B284F1}" type="datetimeFigureOut">
              <a:rPr lang="en-CA" smtClean="0"/>
              <a:t>21/05/2015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A495191-791E-479F-AA14-99A9C81E4E53}" type="slidenum">
              <a:rPr lang="en-CA" smtClean="0"/>
              <a:t>‹N°›</a:t>
            </a:fld>
            <a:endParaRPr lang="en-CA"/>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C5D5FE7-F9FA-4F5B-A33D-5500C9B284F1}" type="datetimeFigureOut">
              <a:rPr lang="en-CA" smtClean="0"/>
              <a:t>21/05/2015</a:t>
            </a:fld>
            <a:endParaRPr lang="en-CA"/>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CA"/>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1A495191-791E-479F-AA14-99A9C81E4E53}" type="slidenum">
              <a:rPr lang="en-CA" smtClean="0"/>
              <a:t>‹N°›</a:t>
            </a:fld>
            <a:endParaRPr lang="en-CA"/>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3.tmp"/></Relationships>
</file>

<file path=ppt/slides/_rels/slide1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tmp"/><Relationship Id="rId7"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7526" y="548680"/>
            <a:ext cx="7315200" cy="2595025"/>
          </a:xfrm>
        </p:spPr>
        <p:txBody>
          <a:bodyPr>
            <a:noAutofit/>
          </a:bodyPr>
          <a:lstStyle/>
          <a:p>
            <a:pPr algn="ctr"/>
            <a:r>
              <a:rPr lang="en-CA" sz="3500" i="1" cap="none" dirty="0" smtClean="0"/>
              <a:t>Strengthening Local and Regional Health Systems for Improved Disease Surveillance</a:t>
            </a:r>
            <a:endParaRPr lang="en-CA" sz="3500" cap="none" dirty="0"/>
          </a:p>
        </p:txBody>
      </p:sp>
      <p:sp>
        <p:nvSpPr>
          <p:cNvPr id="3" name="Subtitle 2"/>
          <p:cNvSpPr>
            <a:spLocks noGrp="1"/>
          </p:cNvSpPr>
          <p:nvPr>
            <p:ph type="subTitle" idx="1"/>
          </p:nvPr>
        </p:nvSpPr>
        <p:spPr>
          <a:xfrm>
            <a:off x="914400" y="4869160"/>
            <a:ext cx="7315200" cy="1442002"/>
          </a:xfrm>
        </p:spPr>
        <p:txBody>
          <a:bodyPr>
            <a:normAutofit/>
          </a:bodyPr>
          <a:lstStyle/>
          <a:p>
            <a:pPr algn="ctr"/>
            <a:r>
              <a:rPr lang="en-CA" b="1" cap="none" dirty="0" smtClean="0"/>
              <a:t>Bianca van </a:t>
            </a:r>
            <a:r>
              <a:rPr lang="en-CA" b="1" cap="none" dirty="0" err="1"/>
              <a:t>B</a:t>
            </a:r>
            <a:r>
              <a:rPr lang="en-CA" b="1" cap="none" dirty="0" err="1" smtClean="0"/>
              <a:t>avel</a:t>
            </a:r>
            <a:endParaRPr lang="en-CA" b="1" cap="none" dirty="0" smtClean="0"/>
          </a:p>
        </p:txBody>
      </p:sp>
      <p:sp>
        <p:nvSpPr>
          <p:cNvPr id="4" name="Subtitle 2"/>
          <p:cNvSpPr txBox="1">
            <a:spLocks/>
          </p:cNvSpPr>
          <p:nvPr/>
        </p:nvSpPr>
        <p:spPr>
          <a:xfrm>
            <a:off x="1026876" y="3140968"/>
            <a:ext cx="7315200" cy="1144632"/>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tx2"/>
              </a:buClr>
              <a:buFont typeface="Wingdings" charset="2"/>
              <a:buNone/>
              <a:defRPr sz="2200" kern="1200">
                <a:solidFill>
                  <a:schemeClr val="tx1"/>
                </a:solidFill>
                <a:latin typeface="+mn-lt"/>
                <a:ea typeface="+mn-ea"/>
                <a:cs typeface="+mn-cs"/>
              </a:defRPr>
            </a:lvl1pPr>
            <a:lvl2pPr marL="457200" indent="0" algn="ctr" defTabSz="914400" rtl="0" eaLnBrk="1" latinLnBrk="0" hangingPunct="1">
              <a:spcBef>
                <a:spcPct val="20000"/>
              </a:spcBef>
              <a:buClr>
                <a:schemeClr val="tx2"/>
              </a:buClr>
              <a:buFont typeface="Wingdings"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Wingdings"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Wingdings"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Wingdings"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9pPr>
          </a:lstStyle>
          <a:p>
            <a:pPr algn="ctr"/>
            <a:r>
              <a:rPr lang="en-CA" b="1" i="1" dirty="0" smtClean="0"/>
              <a:t>Lessons from an interdisciplinary study of three Regencies in East Java, Indonesia</a:t>
            </a:r>
            <a:endParaRPr lang="en-CA" dirty="0"/>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5445224"/>
            <a:ext cx="4390748" cy="1143342"/>
          </a:xfrm>
          <a:prstGeom prst="rect">
            <a:avLst/>
          </a:prstGeom>
        </p:spPr>
      </p:pic>
    </p:spTree>
    <p:extLst>
      <p:ext uri="{BB962C8B-B14F-4D97-AF65-F5344CB8AC3E}">
        <p14:creationId xmlns:p14="http://schemas.microsoft.com/office/powerpoint/2010/main" val="3799791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7115"/>
            <a:ext cx="724001" cy="876422"/>
          </a:xfrm>
          <a:prstGeom prst="rect">
            <a:avLst/>
          </a:prstGeom>
        </p:spPr>
      </p:pic>
      <p:sp>
        <p:nvSpPr>
          <p:cNvPr id="3" name="Title 1"/>
          <p:cNvSpPr txBox="1">
            <a:spLocks/>
          </p:cNvSpPr>
          <p:nvPr/>
        </p:nvSpPr>
        <p:spPr>
          <a:xfrm>
            <a:off x="395536" y="5877272"/>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CA" dirty="0" smtClean="0"/>
              <a:t>Context</a:t>
            </a:r>
            <a:endParaRPr lang="en-CA" dirty="0"/>
          </a:p>
        </p:txBody>
      </p:sp>
      <p:sp>
        <p:nvSpPr>
          <p:cNvPr id="4" name="Text Placeholder 3"/>
          <p:cNvSpPr txBox="1">
            <a:spLocks/>
          </p:cNvSpPr>
          <p:nvPr/>
        </p:nvSpPr>
        <p:spPr>
          <a:xfrm>
            <a:off x="914400" y="1400152"/>
            <a:ext cx="7315200" cy="5093768"/>
          </a:xfrm>
          <a:prstGeom prst="rect">
            <a:avLst/>
          </a:prstGeom>
        </p:spPr>
        <p:txBody>
          <a:bodyPr>
            <a:noAutofit/>
          </a:bodyPr>
          <a:lstStyle>
            <a:lvl1pPr marL="342900" indent="-342900" algn="l" defTabSz="914400" rtl="0" eaLnBrk="1" latinLnBrk="0" hangingPunct="1">
              <a:spcBef>
                <a:spcPct val="20000"/>
              </a:spcBef>
              <a:spcAft>
                <a:spcPts val="600"/>
              </a:spcAft>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9pPr>
          </a:lstStyle>
          <a:p>
            <a:pPr>
              <a:buClr>
                <a:schemeClr val="accent1">
                  <a:lumMod val="75000"/>
                </a:schemeClr>
              </a:buClr>
              <a:buFont typeface="Wingdings" panose="05000000000000000000" pitchFamily="2" charset="2"/>
              <a:buChar char="§"/>
            </a:pPr>
            <a:r>
              <a:rPr lang="en-GB" sz="2400" i="1" dirty="0" smtClean="0"/>
              <a:t>With evidence of a nationwide increase in reported cases of leptospirosis since 2006, the situation in Indonesia was identified as both a ‘severe and highly underestimated’ public health threat.  </a:t>
            </a:r>
          </a:p>
          <a:p>
            <a:pPr>
              <a:buClr>
                <a:schemeClr val="accent1">
                  <a:lumMod val="75000"/>
                </a:schemeClr>
              </a:buClr>
              <a:buFont typeface="Wingdings" panose="05000000000000000000" pitchFamily="2" charset="2"/>
              <a:buChar char="§"/>
            </a:pPr>
            <a:r>
              <a:rPr lang="en-GB" sz="2400" i="1" dirty="0" smtClean="0"/>
              <a:t>However current surveillance records showed large gaps in reporting, with numerous regencies only having collected data for one or two years during this period (2007-2013), if at all.    </a:t>
            </a:r>
          </a:p>
          <a:p>
            <a:pPr marL="0" indent="0">
              <a:buClr>
                <a:schemeClr val="accent1">
                  <a:lumMod val="75000"/>
                </a:schemeClr>
              </a:buClr>
              <a:buNone/>
            </a:pPr>
            <a:endParaRPr lang="en-CA" sz="2400" i="1" dirty="0"/>
          </a:p>
        </p:txBody>
      </p:sp>
    </p:spTree>
    <p:extLst>
      <p:ext uri="{BB962C8B-B14F-4D97-AF65-F5344CB8AC3E}">
        <p14:creationId xmlns:p14="http://schemas.microsoft.com/office/powerpoint/2010/main" val="3470989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7115"/>
            <a:ext cx="724001" cy="876422"/>
          </a:xfrm>
          <a:prstGeom prst="rect">
            <a:avLst/>
          </a:prstGeom>
        </p:spPr>
      </p:pic>
      <p:sp>
        <p:nvSpPr>
          <p:cNvPr id="3" name="Title 1"/>
          <p:cNvSpPr txBox="1">
            <a:spLocks/>
          </p:cNvSpPr>
          <p:nvPr/>
        </p:nvSpPr>
        <p:spPr>
          <a:xfrm>
            <a:off x="395536" y="5949280"/>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CA" dirty="0" err="1" smtClean="0"/>
              <a:t>Sampang</a:t>
            </a:r>
            <a:r>
              <a:rPr lang="en-CA" dirty="0" smtClean="0"/>
              <a:t> 2013</a:t>
            </a:r>
            <a:endParaRPr lang="en-CA" dirty="0"/>
          </a:p>
        </p:txBody>
      </p:sp>
      <p:sp>
        <p:nvSpPr>
          <p:cNvPr id="2" name="Rectangle 1"/>
          <p:cNvSpPr/>
          <p:nvPr/>
        </p:nvSpPr>
        <p:spPr>
          <a:xfrm>
            <a:off x="975519" y="993537"/>
            <a:ext cx="6404791" cy="5201424"/>
          </a:xfrm>
          <a:prstGeom prst="rect">
            <a:avLst/>
          </a:prstGeom>
        </p:spPr>
        <p:txBody>
          <a:bodyPr wrap="square">
            <a:spAutoFit/>
          </a:bodyPr>
          <a:lstStyle/>
          <a:p>
            <a:pPr>
              <a:buClr>
                <a:schemeClr val="accent1">
                  <a:lumMod val="75000"/>
                </a:schemeClr>
              </a:buClr>
              <a:buFont typeface="Wingdings" panose="05000000000000000000" pitchFamily="2" charset="2"/>
              <a:buChar char="§"/>
            </a:pPr>
            <a:r>
              <a:rPr lang="en-CA" sz="2400" b="1" dirty="0" smtClean="0"/>
              <a:t>Severe flooding in April-May</a:t>
            </a:r>
          </a:p>
          <a:p>
            <a:pPr>
              <a:buClr>
                <a:schemeClr val="accent1">
                  <a:lumMod val="75000"/>
                </a:schemeClr>
              </a:buClr>
              <a:buFont typeface="Wingdings" panose="05000000000000000000" pitchFamily="2" charset="2"/>
              <a:buChar char="§"/>
            </a:pPr>
            <a:r>
              <a:rPr lang="en-CA" sz="2400" b="1" dirty="0" smtClean="0"/>
              <a:t>Outbreak of Leptospirosis</a:t>
            </a:r>
          </a:p>
          <a:p>
            <a:pPr>
              <a:buClr>
                <a:schemeClr val="accent1">
                  <a:lumMod val="75000"/>
                </a:schemeClr>
              </a:buClr>
              <a:buFont typeface="Wingdings" panose="05000000000000000000" pitchFamily="2" charset="2"/>
              <a:buChar char="§"/>
            </a:pPr>
            <a:r>
              <a:rPr lang="en-CA" sz="2400" b="1" dirty="0" smtClean="0"/>
              <a:t>Over 2 weeks regional </a:t>
            </a:r>
            <a:r>
              <a:rPr lang="en-CA" sz="2400" b="1" dirty="0"/>
              <a:t>r</a:t>
            </a:r>
            <a:r>
              <a:rPr lang="en-CA" sz="2400" b="1" dirty="0" smtClean="0"/>
              <a:t>eported incidences:</a:t>
            </a:r>
          </a:p>
          <a:p>
            <a:pPr marL="800100" lvl="1" indent="-342900">
              <a:buClr>
                <a:schemeClr val="accent1">
                  <a:lumMod val="75000"/>
                </a:schemeClr>
              </a:buClr>
              <a:buFont typeface="Wingdings" panose="05000000000000000000" pitchFamily="2" charset="2"/>
              <a:buChar char="§"/>
            </a:pPr>
            <a:r>
              <a:rPr lang="en-CA" sz="2400" b="1" dirty="0" smtClean="0"/>
              <a:t>89 suspected and probable cases </a:t>
            </a:r>
          </a:p>
          <a:p>
            <a:pPr marL="800100" lvl="1" indent="-342900">
              <a:buClr>
                <a:schemeClr val="accent1">
                  <a:lumMod val="75000"/>
                </a:schemeClr>
              </a:buClr>
              <a:buFont typeface="Wingdings" panose="05000000000000000000" pitchFamily="2" charset="2"/>
              <a:buChar char="§"/>
            </a:pPr>
            <a:r>
              <a:rPr lang="en-CA" sz="2400" b="1" dirty="0" smtClean="0"/>
              <a:t>47 deaths from confirmed cases</a:t>
            </a:r>
          </a:p>
          <a:p>
            <a:pPr>
              <a:buClr>
                <a:schemeClr val="accent1">
                  <a:lumMod val="75000"/>
                </a:schemeClr>
              </a:buClr>
              <a:buFont typeface="Wingdings" panose="05000000000000000000" pitchFamily="2" charset="2"/>
              <a:buChar char="§"/>
            </a:pPr>
            <a:r>
              <a:rPr lang="en-CA" sz="2400" b="1" dirty="0" smtClean="0"/>
              <a:t>Some communities recorded Case Fatality Rates as high as:</a:t>
            </a:r>
          </a:p>
          <a:p>
            <a:pPr marL="800100" lvl="1" indent="-342900">
              <a:buClr>
                <a:schemeClr val="accent1">
                  <a:lumMod val="75000"/>
                </a:schemeClr>
              </a:buClr>
              <a:buFont typeface="Wingdings" panose="05000000000000000000" pitchFamily="2" charset="2"/>
              <a:buChar char="§"/>
            </a:pPr>
            <a:r>
              <a:rPr lang="en-CA" sz="2400" b="1" dirty="0" smtClean="0"/>
              <a:t>7.14% (</a:t>
            </a:r>
            <a:r>
              <a:rPr lang="en-CA" sz="2400" b="1" dirty="0" err="1" smtClean="0"/>
              <a:t>Banyuanyar</a:t>
            </a:r>
            <a:r>
              <a:rPr lang="en-CA" sz="2400" b="1" dirty="0" smtClean="0"/>
              <a:t>)</a:t>
            </a:r>
          </a:p>
          <a:p>
            <a:pPr marL="800100" lvl="1" indent="-342900">
              <a:buClr>
                <a:schemeClr val="accent1">
                  <a:lumMod val="75000"/>
                </a:schemeClr>
              </a:buClr>
              <a:buFont typeface="Wingdings" panose="05000000000000000000" pitchFamily="2" charset="2"/>
              <a:buChar char="§"/>
            </a:pPr>
            <a:r>
              <a:rPr lang="en-CA" sz="2400" b="1" dirty="0" smtClean="0"/>
              <a:t>17.24% (</a:t>
            </a:r>
            <a:r>
              <a:rPr lang="en-CA" sz="2400" b="1" dirty="0" err="1" smtClean="0"/>
              <a:t>Kamoning</a:t>
            </a:r>
            <a:r>
              <a:rPr lang="en-CA" sz="2400" b="1" dirty="0" smtClean="0"/>
              <a:t>) </a:t>
            </a:r>
          </a:p>
          <a:p>
            <a:pPr marL="800100" lvl="1" indent="-342900">
              <a:buClr>
                <a:schemeClr val="accent1">
                  <a:lumMod val="75000"/>
                </a:schemeClr>
              </a:buClr>
              <a:buFont typeface="Wingdings" panose="05000000000000000000" pitchFamily="2" charset="2"/>
              <a:buChar char="§"/>
            </a:pPr>
            <a:endParaRPr lang="en-CA" sz="2400" b="1" dirty="0" smtClean="0"/>
          </a:p>
          <a:p>
            <a:pPr>
              <a:buClr>
                <a:schemeClr val="accent1">
                  <a:lumMod val="75000"/>
                </a:schemeClr>
              </a:buClr>
              <a:buFont typeface="Wingdings" panose="05000000000000000000" pitchFamily="2" charset="2"/>
              <a:buChar char="§"/>
            </a:pPr>
            <a:r>
              <a:rPr lang="en-CA" sz="2400" b="1" dirty="0" smtClean="0"/>
              <a:t>Investigative regional </a:t>
            </a:r>
            <a:r>
              <a:rPr lang="en-CA" sz="2400" b="1" dirty="0"/>
              <a:t>r</a:t>
            </a:r>
            <a:r>
              <a:rPr lang="en-CA" sz="2400" b="1" dirty="0" smtClean="0"/>
              <a:t>eport was launched in response</a:t>
            </a:r>
          </a:p>
          <a:p>
            <a:pPr marL="285750" indent="-285750">
              <a:buClr>
                <a:schemeClr val="accent1">
                  <a:lumMod val="75000"/>
                </a:schemeClr>
              </a:buClr>
              <a:buFont typeface="Wingdings" panose="05000000000000000000" pitchFamily="2" charset="2"/>
              <a:buChar char="§"/>
            </a:pPr>
            <a:endParaRPr lang="en-CA" sz="2000" dirty="0"/>
          </a:p>
        </p:txBody>
      </p:sp>
    </p:spTree>
    <p:extLst>
      <p:ext uri="{BB962C8B-B14F-4D97-AF65-F5344CB8AC3E}">
        <p14:creationId xmlns:p14="http://schemas.microsoft.com/office/powerpoint/2010/main" val="868040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132856"/>
            <a:ext cx="5368957" cy="3010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88640"/>
            <a:ext cx="724001" cy="876422"/>
          </a:xfrm>
          <a:prstGeom prst="rect">
            <a:avLst/>
          </a:prstGeom>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2702" y="476672"/>
            <a:ext cx="49149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stCxn id="10" idx="3"/>
          </p:cNvCxnSpPr>
          <p:nvPr/>
        </p:nvCxnSpPr>
        <p:spPr>
          <a:xfrm flipH="1">
            <a:off x="1856501" y="1564336"/>
            <a:ext cx="3196383" cy="1874018"/>
          </a:xfrm>
          <a:prstGeom prst="straightConnector1">
            <a:avLst/>
          </a:prstGeom>
          <a:ln w="19050">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888063" y="908720"/>
            <a:ext cx="1125467" cy="7681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1" name="Straight Arrow Connector 20"/>
          <p:cNvCxnSpPr/>
          <p:nvPr/>
        </p:nvCxnSpPr>
        <p:spPr>
          <a:xfrm flipH="1">
            <a:off x="2254413" y="1716736"/>
            <a:ext cx="2950872" cy="1784272"/>
          </a:xfrm>
          <a:prstGeom prst="straightConnector1">
            <a:avLst/>
          </a:prstGeom>
          <a:ln w="19050">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635896" y="1676822"/>
            <a:ext cx="1955933" cy="1649046"/>
          </a:xfrm>
          <a:prstGeom prst="straightConnector1">
            <a:avLst/>
          </a:prstGeom>
          <a:ln w="19050">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395536" y="5157192"/>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CA" dirty="0" smtClean="0"/>
              <a:t>Case study</a:t>
            </a:r>
            <a:endParaRPr lang="en-CA" dirty="0"/>
          </a:p>
        </p:txBody>
      </p:sp>
    </p:spTree>
    <p:extLst>
      <p:ext uri="{BB962C8B-B14F-4D97-AF65-F5344CB8AC3E}">
        <p14:creationId xmlns:p14="http://schemas.microsoft.com/office/powerpoint/2010/main" val="2840748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7115"/>
            <a:ext cx="724001" cy="876422"/>
          </a:xfrm>
          <a:prstGeom prst="rect">
            <a:avLst/>
          </a:prstGeom>
        </p:spPr>
      </p:pic>
      <p:sp>
        <p:nvSpPr>
          <p:cNvPr id="3" name="Title 1"/>
          <p:cNvSpPr txBox="1">
            <a:spLocks/>
          </p:cNvSpPr>
          <p:nvPr/>
        </p:nvSpPr>
        <p:spPr>
          <a:xfrm>
            <a:off x="395536" y="5728910"/>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CA" dirty="0" smtClean="0"/>
              <a:t>Study design</a:t>
            </a:r>
            <a:endParaRPr lang="en-CA" dirty="0"/>
          </a:p>
        </p:txBody>
      </p:sp>
      <p:sp>
        <p:nvSpPr>
          <p:cNvPr id="2" name="Rectangle 1"/>
          <p:cNvSpPr/>
          <p:nvPr/>
        </p:nvSpPr>
        <p:spPr>
          <a:xfrm>
            <a:off x="975521" y="145452"/>
            <a:ext cx="6404791" cy="5632311"/>
          </a:xfrm>
          <a:prstGeom prst="rect">
            <a:avLst/>
          </a:prstGeom>
        </p:spPr>
        <p:txBody>
          <a:bodyPr wrap="square">
            <a:spAutoFit/>
          </a:bodyPr>
          <a:lstStyle/>
          <a:p>
            <a:pPr marL="285750" indent="-285750">
              <a:buClr>
                <a:schemeClr val="accent1">
                  <a:lumMod val="75000"/>
                </a:schemeClr>
              </a:buClr>
              <a:buFont typeface="Wingdings" panose="05000000000000000000" pitchFamily="2" charset="2"/>
              <a:buChar char="§"/>
            </a:pPr>
            <a:r>
              <a:rPr lang="en-CA" sz="2000" b="1" dirty="0" smtClean="0"/>
              <a:t>Starting with </a:t>
            </a:r>
            <a:r>
              <a:rPr lang="en-CA" sz="2000" b="1" dirty="0"/>
              <a:t>E</a:t>
            </a:r>
            <a:r>
              <a:rPr lang="en-CA" sz="2000" b="1" dirty="0" smtClean="0"/>
              <a:t>xisting Provincial and Regional Records of Probable </a:t>
            </a:r>
            <a:r>
              <a:rPr lang="en-CA" sz="2000" b="1" dirty="0"/>
              <a:t>or Suspected </a:t>
            </a:r>
            <a:r>
              <a:rPr lang="en-CA" sz="2000" b="1" dirty="0" smtClean="0"/>
              <a:t>Cases </a:t>
            </a:r>
            <a:r>
              <a:rPr lang="en-CA" sz="2000" b="1" dirty="0"/>
              <a:t>of </a:t>
            </a:r>
            <a:r>
              <a:rPr lang="en-CA" sz="2000" b="1" dirty="0" smtClean="0"/>
              <a:t>Leptospirosis (2014)</a:t>
            </a:r>
            <a:endParaRPr lang="en-CA" sz="2000" b="1" dirty="0"/>
          </a:p>
          <a:p>
            <a:pPr>
              <a:buClr>
                <a:schemeClr val="accent1">
                  <a:lumMod val="75000"/>
                </a:schemeClr>
              </a:buClr>
            </a:pPr>
            <a:endParaRPr lang="en-CA" sz="2000" b="1" dirty="0" smtClean="0"/>
          </a:p>
          <a:p>
            <a:pPr marL="285750" indent="-285750">
              <a:buClr>
                <a:schemeClr val="accent1">
                  <a:lumMod val="75000"/>
                </a:schemeClr>
              </a:buClr>
              <a:buFont typeface="Wingdings" panose="05000000000000000000" pitchFamily="2" charset="2"/>
              <a:buChar char="§"/>
            </a:pPr>
            <a:r>
              <a:rPr lang="en-CA" sz="2000" b="1" dirty="0" smtClean="0"/>
              <a:t>Then Employing Trans-Disciplinary </a:t>
            </a:r>
            <a:r>
              <a:rPr lang="en-CA" sz="2000" b="1" dirty="0"/>
              <a:t>E</a:t>
            </a:r>
            <a:r>
              <a:rPr lang="en-CA" sz="2000" b="1" dirty="0" smtClean="0"/>
              <a:t>pidemiological and Ethnographic </a:t>
            </a:r>
            <a:r>
              <a:rPr lang="en-CA" sz="2000" b="1" dirty="0"/>
              <a:t>M</a:t>
            </a:r>
            <a:r>
              <a:rPr lang="en-CA" sz="2000" b="1" dirty="0" smtClean="0"/>
              <a:t>ethods of Investigation at the Community Level </a:t>
            </a:r>
          </a:p>
          <a:p>
            <a:pPr marL="742950" lvl="1" indent="-285750">
              <a:buClr>
                <a:schemeClr val="accent1">
                  <a:lumMod val="75000"/>
                </a:schemeClr>
              </a:buClr>
              <a:buFont typeface="Wingdings" panose="05000000000000000000" pitchFamily="2" charset="2"/>
              <a:buChar char="§"/>
            </a:pPr>
            <a:r>
              <a:rPr lang="en-CA" sz="2000" dirty="0" smtClean="0"/>
              <a:t>Surveyed 9 </a:t>
            </a:r>
            <a:r>
              <a:rPr lang="en-CA" sz="2000" dirty="0"/>
              <a:t>communities (3 Regencies</a:t>
            </a:r>
            <a:r>
              <a:rPr lang="en-CA" sz="2000" dirty="0" smtClean="0"/>
              <a:t>)</a:t>
            </a:r>
          </a:p>
          <a:p>
            <a:pPr marL="742950" lvl="1" indent="-285750">
              <a:buClr>
                <a:schemeClr val="accent1">
                  <a:lumMod val="75000"/>
                </a:schemeClr>
              </a:buClr>
              <a:buFont typeface="Wingdings" panose="05000000000000000000" pitchFamily="2" charset="2"/>
              <a:buChar char="§"/>
            </a:pPr>
            <a:r>
              <a:rPr lang="en-CA" sz="2000" dirty="0" smtClean="0"/>
              <a:t>Household questionnaire of socio-environmental determinants(n= 275) </a:t>
            </a:r>
          </a:p>
          <a:p>
            <a:pPr marL="742950" lvl="1" indent="-285750">
              <a:buClr>
                <a:schemeClr val="accent1">
                  <a:lumMod val="75000"/>
                </a:schemeClr>
              </a:buClr>
              <a:buFont typeface="Wingdings" panose="05000000000000000000" pitchFamily="2" charset="2"/>
              <a:buChar char="§"/>
            </a:pPr>
            <a:r>
              <a:rPr lang="en-CA" sz="2000" dirty="0" smtClean="0"/>
              <a:t>Passive observation</a:t>
            </a:r>
          </a:p>
          <a:p>
            <a:pPr marL="742950" lvl="1" indent="-285750">
              <a:buClr>
                <a:schemeClr val="accent1">
                  <a:lumMod val="75000"/>
                </a:schemeClr>
              </a:buClr>
              <a:buFont typeface="Wingdings" panose="05000000000000000000" pitchFamily="2" charset="2"/>
              <a:buChar char="§"/>
            </a:pPr>
            <a:r>
              <a:rPr lang="en-CA" sz="2000" dirty="0" smtClean="0"/>
              <a:t>Number of self-reported cases </a:t>
            </a:r>
            <a:r>
              <a:rPr lang="en-CA" sz="2000" dirty="0"/>
              <a:t>were cross-referenced with clinical records derived from positive molecular diagnostic </a:t>
            </a:r>
            <a:r>
              <a:rPr lang="en-CA" sz="2000" dirty="0" smtClean="0"/>
              <a:t>evidence</a:t>
            </a:r>
          </a:p>
          <a:p>
            <a:pPr lvl="1">
              <a:buClr>
                <a:schemeClr val="accent1">
                  <a:lumMod val="75000"/>
                </a:schemeClr>
              </a:buClr>
            </a:pPr>
            <a:endParaRPr lang="en-CA" sz="2000" dirty="0" smtClean="0"/>
          </a:p>
          <a:p>
            <a:pPr marL="285750" indent="-285750">
              <a:buClr>
                <a:schemeClr val="accent1">
                  <a:lumMod val="75000"/>
                </a:schemeClr>
              </a:buClr>
              <a:buFont typeface="Wingdings" panose="05000000000000000000" pitchFamily="2" charset="2"/>
              <a:buChar char="§"/>
            </a:pPr>
            <a:r>
              <a:rPr lang="en-CA" sz="2000" b="1" dirty="0" smtClean="0"/>
              <a:t>Statistical and Thematic Analysis</a:t>
            </a:r>
          </a:p>
          <a:p>
            <a:pPr marL="742950" lvl="1" indent="-285750">
              <a:buClr>
                <a:schemeClr val="accent1">
                  <a:lumMod val="75000"/>
                </a:schemeClr>
              </a:buClr>
              <a:buFont typeface="Wingdings" panose="05000000000000000000" pitchFamily="2" charset="2"/>
              <a:buChar char="§"/>
            </a:pPr>
            <a:r>
              <a:rPr lang="en-CA" sz="2000" dirty="0" smtClean="0"/>
              <a:t>Binary Logistic Regression</a:t>
            </a:r>
          </a:p>
          <a:p>
            <a:pPr marL="742950" lvl="1" indent="-285750">
              <a:buClr>
                <a:schemeClr val="accent1">
                  <a:lumMod val="75000"/>
                </a:schemeClr>
              </a:buClr>
              <a:buFont typeface="Wingdings" panose="05000000000000000000" pitchFamily="2" charset="2"/>
              <a:buChar char="§"/>
            </a:pPr>
            <a:r>
              <a:rPr lang="en-CA" sz="2000" dirty="0" smtClean="0"/>
              <a:t>Multivariate</a:t>
            </a:r>
            <a:endParaRPr lang="en-CA" sz="2000" dirty="0"/>
          </a:p>
        </p:txBody>
      </p:sp>
    </p:spTree>
    <p:extLst>
      <p:ext uri="{BB962C8B-B14F-4D97-AF65-F5344CB8AC3E}">
        <p14:creationId xmlns:p14="http://schemas.microsoft.com/office/powerpoint/2010/main" val="1008754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7115"/>
            <a:ext cx="724001" cy="876422"/>
          </a:xfrm>
          <a:prstGeom prst="rect">
            <a:avLst/>
          </a:prstGeom>
        </p:spPr>
      </p:pic>
      <p:sp>
        <p:nvSpPr>
          <p:cNvPr id="3" name="Title 1"/>
          <p:cNvSpPr txBox="1">
            <a:spLocks/>
          </p:cNvSpPr>
          <p:nvPr/>
        </p:nvSpPr>
        <p:spPr>
          <a:xfrm>
            <a:off x="395536" y="5157192"/>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CA" dirty="0" smtClean="0"/>
              <a:t>Study design</a:t>
            </a:r>
            <a:endParaRPr lang="en-CA" dirty="0"/>
          </a:p>
        </p:txBody>
      </p:sp>
      <p:sp>
        <p:nvSpPr>
          <p:cNvPr id="2" name="Rectangle 1"/>
          <p:cNvSpPr/>
          <p:nvPr/>
        </p:nvSpPr>
        <p:spPr>
          <a:xfrm>
            <a:off x="975519" y="1412776"/>
            <a:ext cx="6404791" cy="3170099"/>
          </a:xfrm>
          <a:prstGeom prst="rect">
            <a:avLst/>
          </a:prstGeom>
        </p:spPr>
        <p:txBody>
          <a:bodyPr wrap="square">
            <a:spAutoFit/>
          </a:bodyPr>
          <a:lstStyle/>
          <a:p>
            <a:pPr marL="342900" indent="-342900">
              <a:buFont typeface="Wingdings" panose="05000000000000000000" pitchFamily="2" charset="2"/>
              <a:buChar char="§"/>
            </a:pPr>
            <a:r>
              <a:rPr lang="en-CA" sz="2000" b="1" dirty="0" smtClean="0"/>
              <a:t>Multi-stage purposive sampling</a:t>
            </a:r>
          </a:p>
          <a:p>
            <a:pPr marL="342900" indent="-342900">
              <a:buFont typeface="Wingdings" panose="05000000000000000000" pitchFamily="2" charset="2"/>
              <a:buChar char="§"/>
            </a:pPr>
            <a:r>
              <a:rPr lang="en-CA" sz="2000" b="1" dirty="0" smtClean="0"/>
              <a:t>Criteria of  highest reported incidence of Leptospirosis (2013-2014) was applied to each administrative level</a:t>
            </a:r>
          </a:p>
          <a:p>
            <a:pPr marL="342900" indent="-342900">
              <a:buFont typeface="Wingdings" panose="05000000000000000000" pitchFamily="2" charset="2"/>
              <a:buChar char="§"/>
            </a:pPr>
            <a:r>
              <a:rPr lang="en-CA" sz="2000" b="1" dirty="0" smtClean="0"/>
              <a:t>Reported Probable or Suspected Case Histories of Leptospirosis</a:t>
            </a:r>
          </a:p>
          <a:p>
            <a:pPr marL="800100" lvl="1" indent="-342900">
              <a:buFont typeface="Wingdings" panose="05000000000000000000" pitchFamily="2" charset="2"/>
              <a:buChar char="§"/>
            </a:pPr>
            <a:r>
              <a:rPr lang="en-CA" sz="2000" b="1" dirty="0" smtClean="0"/>
              <a:t>Self-reporting</a:t>
            </a:r>
          </a:p>
          <a:p>
            <a:pPr marL="800100" lvl="1" indent="-342900">
              <a:buFont typeface="Wingdings" panose="05000000000000000000" pitchFamily="2" charset="2"/>
              <a:buChar char="§"/>
            </a:pPr>
            <a:r>
              <a:rPr lang="en-CA" sz="2000" b="1" dirty="0" smtClean="0"/>
              <a:t>Self-reported case numbers were cross-referenced with clinical records derived from positive molecular diagnostic evidence</a:t>
            </a:r>
            <a:endParaRPr lang="en-CA" sz="2000" b="1" dirty="0"/>
          </a:p>
        </p:txBody>
      </p:sp>
    </p:spTree>
    <p:extLst>
      <p:ext uri="{BB962C8B-B14F-4D97-AF65-F5344CB8AC3E}">
        <p14:creationId xmlns:p14="http://schemas.microsoft.com/office/powerpoint/2010/main" val="1935763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ounded Rectangle 3"/>
          <p:cNvSpPr/>
          <p:nvPr/>
        </p:nvSpPr>
        <p:spPr>
          <a:xfrm>
            <a:off x="3245571" y="2081697"/>
            <a:ext cx="180020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BANYUANYAR</a:t>
            </a:r>
            <a:endParaRPr lang="en-CA" dirty="0"/>
          </a:p>
        </p:txBody>
      </p:sp>
      <p:sp>
        <p:nvSpPr>
          <p:cNvPr id="5" name="Rounded Rectangle 4"/>
          <p:cNvSpPr/>
          <p:nvPr/>
        </p:nvSpPr>
        <p:spPr>
          <a:xfrm>
            <a:off x="3347394" y="5242303"/>
            <a:ext cx="180020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 SAMPEYAN</a:t>
            </a:r>
            <a:endParaRPr lang="en-CA" dirty="0"/>
          </a:p>
        </p:txBody>
      </p:sp>
      <p:sp>
        <p:nvSpPr>
          <p:cNvPr id="6" name="Rounded Rectangle 5"/>
          <p:cNvSpPr/>
          <p:nvPr/>
        </p:nvSpPr>
        <p:spPr>
          <a:xfrm>
            <a:off x="3131840" y="3122895"/>
            <a:ext cx="180020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KAMONING</a:t>
            </a:r>
            <a:endParaRPr lang="en-CA" dirty="0"/>
          </a:p>
        </p:txBody>
      </p:sp>
      <p:sp>
        <p:nvSpPr>
          <p:cNvPr id="7" name="Rounded Rectangle 6"/>
          <p:cNvSpPr/>
          <p:nvPr/>
        </p:nvSpPr>
        <p:spPr>
          <a:xfrm>
            <a:off x="7549215" y="4197741"/>
            <a:ext cx="914400"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8</a:t>
            </a:r>
            <a:endParaRPr lang="en-CA" dirty="0"/>
          </a:p>
        </p:txBody>
      </p:sp>
      <p:sp>
        <p:nvSpPr>
          <p:cNvPr id="8" name="Rounded Rectangle 7"/>
          <p:cNvSpPr/>
          <p:nvPr/>
        </p:nvSpPr>
        <p:spPr>
          <a:xfrm>
            <a:off x="6975830" y="554921"/>
            <a:ext cx="914400"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1</a:t>
            </a:r>
            <a:endParaRPr lang="en-CA" dirty="0"/>
          </a:p>
        </p:txBody>
      </p:sp>
      <p:sp>
        <p:nvSpPr>
          <p:cNvPr id="9" name="Rounded Rectangle 8"/>
          <p:cNvSpPr/>
          <p:nvPr/>
        </p:nvSpPr>
        <p:spPr>
          <a:xfrm>
            <a:off x="6162122" y="1729591"/>
            <a:ext cx="914400"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2</a:t>
            </a:r>
            <a:endParaRPr lang="en-CA" dirty="0"/>
          </a:p>
        </p:txBody>
      </p:sp>
      <p:sp>
        <p:nvSpPr>
          <p:cNvPr id="10" name="Rounded Rectangle 9"/>
          <p:cNvSpPr/>
          <p:nvPr/>
        </p:nvSpPr>
        <p:spPr>
          <a:xfrm>
            <a:off x="7549215" y="1729591"/>
            <a:ext cx="914400"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3</a:t>
            </a:r>
            <a:endParaRPr lang="en-CA" dirty="0"/>
          </a:p>
        </p:txBody>
      </p:sp>
      <p:sp>
        <p:nvSpPr>
          <p:cNvPr id="11" name="Rounded Rectangle 10"/>
          <p:cNvSpPr/>
          <p:nvPr/>
        </p:nvSpPr>
        <p:spPr>
          <a:xfrm>
            <a:off x="5808688" y="2973286"/>
            <a:ext cx="914400"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4</a:t>
            </a:r>
            <a:endParaRPr lang="en-CA" dirty="0"/>
          </a:p>
        </p:txBody>
      </p:sp>
      <p:sp>
        <p:nvSpPr>
          <p:cNvPr id="12" name="Rounded Rectangle 11"/>
          <p:cNvSpPr/>
          <p:nvPr/>
        </p:nvSpPr>
        <p:spPr>
          <a:xfrm>
            <a:off x="6941433" y="2973286"/>
            <a:ext cx="914400"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5</a:t>
            </a:r>
            <a:endParaRPr lang="en-CA" dirty="0"/>
          </a:p>
        </p:txBody>
      </p:sp>
      <p:sp>
        <p:nvSpPr>
          <p:cNvPr id="13" name="Rounded Rectangle 12"/>
          <p:cNvSpPr/>
          <p:nvPr/>
        </p:nvSpPr>
        <p:spPr>
          <a:xfrm>
            <a:off x="8123147" y="2973286"/>
            <a:ext cx="914400"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6</a:t>
            </a:r>
            <a:endParaRPr lang="en-CA" dirty="0"/>
          </a:p>
        </p:txBody>
      </p:sp>
      <p:sp>
        <p:nvSpPr>
          <p:cNvPr id="14" name="Rounded Rectangle 13"/>
          <p:cNvSpPr/>
          <p:nvPr/>
        </p:nvSpPr>
        <p:spPr>
          <a:xfrm>
            <a:off x="7043101" y="5184958"/>
            <a:ext cx="914400"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9</a:t>
            </a:r>
            <a:endParaRPr lang="en-CA" dirty="0"/>
          </a:p>
        </p:txBody>
      </p:sp>
      <p:sp>
        <p:nvSpPr>
          <p:cNvPr id="15" name="Rounded Rectangle 14"/>
          <p:cNvSpPr/>
          <p:nvPr/>
        </p:nvSpPr>
        <p:spPr>
          <a:xfrm>
            <a:off x="6484233" y="4197741"/>
            <a:ext cx="914400"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7</a:t>
            </a:r>
            <a:endParaRPr lang="en-CA" dirty="0"/>
          </a:p>
        </p:txBody>
      </p:sp>
      <p:sp>
        <p:nvSpPr>
          <p:cNvPr id="17" name="Rounded Rectangle 16"/>
          <p:cNvSpPr/>
          <p:nvPr/>
        </p:nvSpPr>
        <p:spPr>
          <a:xfrm>
            <a:off x="3347393" y="4495147"/>
            <a:ext cx="180020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CERME</a:t>
            </a:r>
            <a:endParaRPr lang="en-CA" dirty="0"/>
          </a:p>
        </p:txBody>
      </p:sp>
      <p:sp>
        <p:nvSpPr>
          <p:cNvPr id="18" name="Rounded Rectangle 17"/>
          <p:cNvSpPr/>
          <p:nvPr/>
        </p:nvSpPr>
        <p:spPr>
          <a:xfrm>
            <a:off x="3419872" y="535910"/>
            <a:ext cx="180020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P. KELING</a:t>
            </a:r>
            <a:endParaRPr lang="en-CA" dirty="0"/>
          </a:p>
        </p:txBody>
      </p:sp>
      <p:sp>
        <p:nvSpPr>
          <p:cNvPr id="19" name="Oval 18"/>
          <p:cNvSpPr/>
          <p:nvPr/>
        </p:nvSpPr>
        <p:spPr>
          <a:xfrm>
            <a:off x="-34808" y="4586722"/>
            <a:ext cx="2855230" cy="936104"/>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GRESIK</a:t>
            </a:r>
            <a:endParaRPr lang="en-CA" b="1" dirty="0"/>
          </a:p>
        </p:txBody>
      </p:sp>
      <p:sp>
        <p:nvSpPr>
          <p:cNvPr id="20" name="Oval 19"/>
          <p:cNvSpPr/>
          <p:nvPr/>
        </p:nvSpPr>
        <p:spPr>
          <a:xfrm>
            <a:off x="29142" y="2186791"/>
            <a:ext cx="2855230" cy="936104"/>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SAMPANG</a:t>
            </a:r>
            <a:endParaRPr lang="en-CA" b="1" dirty="0"/>
          </a:p>
        </p:txBody>
      </p:sp>
      <p:sp>
        <p:nvSpPr>
          <p:cNvPr id="21" name="Oval 20"/>
          <p:cNvSpPr/>
          <p:nvPr/>
        </p:nvSpPr>
        <p:spPr>
          <a:xfrm>
            <a:off x="77723" y="318276"/>
            <a:ext cx="2855230" cy="936104"/>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SURABAYA</a:t>
            </a:r>
            <a:endParaRPr lang="en-CA" b="1" dirty="0"/>
          </a:p>
        </p:txBody>
      </p:sp>
      <p:sp>
        <p:nvSpPr>
          <p:cNvPr id="16" name="Right Arrow 15"/>
          <p:cNvSpPr/>
          <p:nvPr/>
        </p:nvSpPr>
        <p:spPr>
          <a:xfrm>
            <a:off x="2735796" y="621062"/>
            <a:ext cx="792088" cy="261743"/>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ight Arrow 22"/>
          <p:cNvSpPr/>
          <p:nvPr/>
        </p:nvSpPr>
        <p:spPr>
          <a:xfrm>
            <a:off x="5304113" y="613862"/>
            <a:ext cx="792088" cy="261743"/>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ight Arrow 23"/>
          <p:cNvSpPr/>
          <p:nvPr/>
        </p:nvSpPr>
        <p:spPr>
          <a:xfrm rot="20523673">
            <a:off x="2528284" y="2297720"/>
            <a:ext cx="792088" cy="261743"/>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ight Arrow 24"/>
          <p:cNvSpPr/>
          <p:nvPr/>
        </p:nvSpPr>
        <p:spPr>
          <a:xfrm>
            <a:off x="5131968" y="2166850"/>
            <a:ext cx="792088" cy="261743"/>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ight Arrow 25"/>
          <p:cNvSpPr/>
          <p:nvPr/>
        </p:nvSpPr>
        <p:spPr>
          <a:xfrm rot="1962139">
            <a:off x="2440864" y="2836007"/>
            <a:ext cx="792088" cy="261743"/>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ight Arrow 26"/>
          <p:cNvSpPr/>
          <p:nvPr/>
        </p:nvSpPr>
        <p:spPr>
          <a:xfrm rot="1315426">
            <a:off x="2538735" y="5242007"/>
            <a:ext cx="792088" cy="261743"/>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ight Arrow 27"/>
          <p:cNvSpPr/>
          <p:nvPr/>
        </p:nvSpPr>
        <p:spPr>
          <a:xfrm rot="19993073">
            <a:off x="2506759" y="4659565"/>
            <a:ext cx="792088" cy="261743"/>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ight Arrow 28"/>
          <p:cNvSpPr/>
          <p:nvPr/>
        </p:nvSpPr>
        <p:spPr>
          <a:xfrm>
            <a:off x="4985083" y="3293200"/>
            <a:ext cx="792088" cy="261743"/>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ight Arrow 29"/>
          <p:cNvSpPr/>
          <p:nvPr/>
        </p:nvSpPr>
        <p:spPr>
          <a:xfrm>
            <a:off x="5331059" y="4586722"/>
            <a:ext cx="792088" cy="261743"/>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p:cNvSpPr/>
          <p:nvPr/>
        </p:nvSpPr>
        <p:spPr>
          <a:xfrm>
            <a:off x="5441525" y="5439079"/>
            <a:ext cx="792088" cy="261743"/>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70256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7115"/>
            <a:ext cx="724001" cy="876422"/>
          </a:xfrm>
          <a:prstGeom prst="rect">
            <a:avLst/>
          </a:prstGeom>
        </p:spPr>
      </p:pic>
      <p:sp>
        <p:nvSpPr>
          <p:cNvPr id="3" name="Title 1"/>
          <p:cNvSpPr txBox="1">
            <a:spLocks/>
          </p:cNvSpPr>
          <p:nvPr/>
        </p:nvSpPr>
        <p:spPr>
          <a:xfrm>
            <a:off x="363597" y="6172200"/>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CA" dirty="0" smtClean="0"/>
              <a:t>results</a:t>
            </a:r>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2955378707"/>
              </p:ext>
            </p:extLst>
          </p:nvPr>
        </p:nvGraphicFramePr>
        <p:xfrm>
          <a:off x="2149865" y="741387"/>
          <a:ext cx="4978115" cy="5123044"/>
        </p:xfrm>
        <a:graphic>
          <a:graphicData uri="http://schemas.openxmlformats.org/drawingml/2006/table">
            <a:tbl>
              <a:tblPr firstRow="1" firstCol="1" bandRow="1">
                <a:tableStyleId>{5C22544A-7EE6-4342-B048-85BDC9FD1C3A}</a:tableStyleId>
              </a:tblPr>
              <a:tblGrid>
                <a:gridCol w="2699041"/>
                <a:gridCol w="2279074"/>
              </a:tblGrid>
              <a:tr h="707239">
                <a:tc gridSpan="2">
                  <a:txBody>
                    <a:bodyPr/>
                    <a:lstStyle/>
                    <a:p>
                      <a:pPr algn="ctr">
                        <a:spcAft>
                          <a:spcPts val="0"/>
                        </a:spcAft>
                      </a:pPr>
                      <a:r>
                        <a:rPr lang="en-GB" sz="1400" b="1" dirty="0" smtClean="0">
                          <a:effectLst/>
                        </a:rPr>
                        <a:t>Participant</a:t>
                      </a:r>
                      <a:r>
                        <a:rPr lang="en-GB" sz="1400" b="1" baseline="0" dirty="0" smtClean="0">
                          <a:effectLst/>
                        </a:rPr>
                        <a:t> </a:t>
                      </a:r>
                      <a:r>
                        <a:rPr lang="en-GB" sz="1400" b="1" dirty="0" smtClean="0">
                          <a:effectLst/>
                        </a:rPr>
                        <a:t>Demographics</a:t>
                      </a:r>
                    </a:p>
                    <a:p>
                      <a:pPr algn="ctr">
                        <a:spcAft>
                          <a:spcPts val="0"/>
                        </a:spcAft>
                      </a:pPr>
                      <a:endParaRPr lang="en-CA" sz="1400" b="1" dirty="0">
                        <a:solidFill>
                          <a:srgbClr val="000000"/>
                        </a:solidFill>
                        <a:effectLst/>
                        <a:latin typeface="Calibri"/>
                        <a:ea typeface="Calibri"/>
                        <a:cs typeface="Times New Roman"/>
                      </a:endParaRPr>
                    </a:p>
                  </a:txBody>
                  <a:tcPr marL="46099" marR="46099" marT="0" marB="0">
                    <a:solidFill>
                      <a:schemeClr val="tx2"/>
                    </a:solidFill>
                  </a:tcPr>
                </a:tc>
                <a:tc hMerge="1">
                  <a:txBody>
                    <a:bodyPr/>
                    <a:lstStyle/>
                    <a:p>
                      <a:endParaRPr lang="en-CA"/>
                    </a:p>
                  </a:txBody>
                  <a:tcPr/>
                </a:tc>
              </a:tr>
              <a:tr h="353619">
                <a:tc>
                  <a:txBody>
                    <a:bodyPr/>
                    <a:lstStyle/>
                    <a:p>
                      <a:pPr>
                        <a:spcAft>
                          <a:spcPts val="0"/>
                        </a:spcAft>
                      </a:pPr>
                      <a:r>
                        <a:rPr lang="en-GB" sz="1400" b="1" dirty="0" smtClean="0">
                          <a:solidFill>
                            <a:schemeClr val="lt1"/>
                          </a:solidFill>
                          <a:effectLst/>
                          <a:latin typeface="+mn-lt"/>
                          <a:ea typeface="+mn-ea"/>
                          <a:cs typeface="+mn-cs"/>
                        </a:rPr>
                        <a:t>Median</a:t>
                      </a:r>
                      <a:r>
                        <a:rPr lang="en-GB" sz="1400" b="1" baseline="0" dirty="0" smtClean="0">
                          <a:solidFill>
                            <a:schemeClr val="lt1"/>
                          </a:solidFill>
                          <a:effectLst/>
                          <a:latin typeface="+mn-lt"/>
                          <a:ea typeface="+mn-ea"/>
                          <a:cs typeface="+mn-cs"/>
                        </a:rPr>
                        <a:t> Age</a:t>
                      </a:r>
                      <a:endParaRPr lang="en-CA" sz="1400" b="1" dirty="0">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r>
                        <a:rPr lang="en-CA" sz="1400" b="1" dirty="0" smtClean="0">
                          <a:solidFill>
                            <a:schemeClr val="bg1"/>
                          </a:solidFill>
                        </a:rPr>
                        <a:t>41</a:t>
                      </a:r>
                      <a:endParaRPr lang="en-CA" sz="1400" b="1" dirty="0">
                        <a:solidFill>
                          <a:schemeClr val="bg1"/>
                        </a:solidFill>
                      </a:endParaRPr>
                    </a:p>
                  </a:txBody>
                  <a:tcPr marL="46099" marR="46099" marT="0" marB="0">
                    <a:solidFill>
                      <a:schemeClr val="tx2"/>
                    </a:solidFill>
                  </a:tcPr>
                </a:tc>
              </a:tr>
              <a:tr h="616615">
                <a:tc>
                  <a:txBody>
                    <a:bodyPr/>
                    <a:lstStyle/>
                    <a:p>
                      <a:pPr>
                        <a:spcAft>
                          <a:spcPts val="0"/>
                        </a:spcAft>
                      </a:pPr>
                      <a:r>
                        <a:rPr lang="en-GB" sz="1400" b="1" dirty="0" smtClean="0">
                          <a:effectLst/>
                        </a:rPr>
                        <a:t>Rural : Urban</a:t>
                      </a:r>
                      <a:endParaRPr lang="en-CA" sz="1400" b="1" dirty="0">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r>
                        <a:rPr lang="en-CA" sz="1400" b="1" dirty="0" smtClean="0">
                          <a:solidFill>
                            <a:schemeClr val="bg1"/>
                          </a:solidFill>
                        </a:rPr>
                        <a:t>50:50</a:t>
                      </a:r>
                      <a:endParaRPr lang="en-CA" sz="1400" b="1" dirty="0">
                        <a:solidFill>
                          <a:schemeClr val="bg1"/>
                        </a:solidFill>
                      </a:endParaRPr>
                    </a:p>
                  </a:txBody>
                  <a:tcPr marL="46099" marR="46099" marT="0" marB="0">
                    <a:solidFill>
                      <a:schemeClr val="tx2"/>
                    </a:solidFill>
                  </a:tcPr>
                </a:tc>
              </a:tr>
              <a:tr h="616615">
                <a:tc>
                  <a:txBody>
                    <a:bodyPr/>
                    <a:lstStyle/>
                    <a:p>
                      <a:pPr>
                        <a:spcAft>
                          <a:spcPts val="0"/>
                        </a:spcAft>
                      </a:pPr>
                      <a:r>
                        <a:rPr lang="en-CA" sz="1400" b="1" dirty="0" smtClean="0">
                          <a:effectLst/>
                        </a:rPr>
                        <a:t>Male</a:t>
                      </a:r>
                      <a:endParaRPr lang="en-CA" sz="1400" b="1" dirty="0">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r>
                        <a:rPr lang="en-CA" sz="1400" b="1" dirty="0" smtClean="0">
                          <a:solidFill>
                            <a:schemeClr val="bg1"/>
                          </a:solidFill>
                        </a:rPr>
                        <a:t>44%</a:t>
                      </a:r>
                      <a:endParaRPr lang="en-CA" sz="1400" b="1" dirty="0">
                        <a:solidFill>
                          <a:schemeClr val="bg1"/>
                        </a:solidFill>
                      </a:endParaRPr>
                    </a:p>
                  </a:txBody>
                  <a:tcPr marL="46099" marR="46099" marT="0" marB="0">
                    <a:solidFill>
                      <a:schemeClr val="tx2"/>
                    </a:solidFill>
                  </a:tcPr>
                </a:tc>
              </a:tr>
              <a:tr h="707239">
                <a:tc>
                  <a:txBody>
                    <a:bodyPr/>
                    <a:lstStyle/>
                    <a:p>
                      <a:pPr>
                        <a:spcAft>
                          <a:spcPts val="0"/>
                        </a:spcAft>
                      </a:pPr>
                      <a:r>
                        <a:rPr lang="en-CA" sz="1400" b="1" dirty="0" smtClean="0">
                          <a:solidFill>
                            <a:schemeClr val="bg1"/>
                          </a:solidFill>
                          <a:effectLst/>
                          <a:latin typeface="Calibri"/>
                          <a:ea typeface="Calibri"/>
                          <a:cs typeface="Times New Roman"/>
                        </a:rPr>
                        <a:t>Living</a:t>
                      </a:r>
                      <a:r>
                        <a:rPr lang="en-CA" sz="1400" b="1" baseline="0" dirty="0" smtClean="0">
                          <a:solidFill>
                            <a:schemeClr val="bg1"/>
                          </a:solidFill>
                          <a:effectLst/>
                          <a:latin typeface="Calibri"/>
                          <a:ea typeface="Calibri"/>
                          <a:cs typeface="Times New Roman"/>
                        </a:rPr>
                        <a:t> in Flood Zones</a:t>
                      </a:r>
                      <a:endParaRPr lang="en-CA" sz="1400" b="1" dirty="0">
                        <a:solidFill>
                          <a:schemeClr val="bg1"/>
                        </a:solidFill>
                        <a:effectLst/>
                        <a:latin typeface="Calibri"/>
                        <a:ea typeface="Calibri"/>
                        <a:cs typeface="Times New Roman"/>
                      </a:endParaRPr>
                    </a:p>
                  </a:txBody>
                  <a:tcPr marL="46099" marR="46099" marT="0" marB="0">
                    <a:solidFill>
                      <a:schemeClr val="tx2"/>
                    </a:solidFill>
                  </a:tcPr>
                </a:tc>
                <a:tc>
                  <a:txBody>
                    <a:bodyPr/>
                    <a:lstStyle/>
                    <a:p>
                      <a:pPr algn="ctr"/>
                      <a:r>
                        <a:rPr lang="en-CA" sz="1400" b="1" dirty="0" smtClean="0">
                          <a:solidFill>
                            <a:schemeClr val="bg1"/>
                          </a:solidFill>
                        </a:rPr>
                        <a:t>60%</a:t>
                      </a:r>
                    </a:p>
                    <a:p>
                      <a:pPr algn="ctr"/>
                      <a:r>
                        <a:rPr lang="en-CA" sz="1400" b="1" dirty="0" smtClean="0">
                          <a:solidFill>
                            <a:schemeClr val="bg1"/>
                          </a:solidFill>
                        </a:rPr>
                        <a:t>(1/3 reporting in-house</a:t>
                      </a:r>
                      <a:r>
                        <a:rPr lang="en-CA" sz="1400" b="1" baseline="0" dirty="0" smtClean="0">
                          <a:solidFill>
                            <a:schemeClr val="bg1"/>
                          </a:solidFill>
                        </a:rPr>
                        <a:t>)</a:t>
                      </a:r>
                      <a:endParaRPr lang="en-CA" sz="1400" b="1" dirty="0">
                        <a:solidFill>
                          <a:schemeClr val="bg1"/>
                        </a:solidFill>
                      </a:endParaRPr>
                    </a:p>
                  </a:txBody>
                  <a:tcPr marL="46099" marR="46099" marT="0" marB="0">
                    <a:solidFill>
                      <a:schemeClr val="tx2"/>
                    </a:solidFill>
                  </a:tcPr>
                </a:tc>
              </a:tr>
              <a:tr h="707239">
                <a:tc>
                  <a:txBody>
                    <a:bodyPr/>
                    <a:lstStyle/>
                    <a:p>
                      <a:pPr>
                        <a:spcAft>
                          <a:spcPts val="0"/>
                        </a:spcAft>
                      </a:pPr>
                      <a:r>
                        <a:rPr lang="en-CA" sz="1400" b="1" baseline="0" dirty="0" smtClean="0">
                          <a:solidFill>
                            <a:schemeClr val="bg1"/>
                          </a:solidFill>
                          <a:effectLst/>
                          <a:latin typeface="Calibri"/>
                          <a:ea typeface="Calibri"/>
                          <a:cs typeface="Times New Roman"/>
                        </a:rPr>
                        <a:t>Daily Rodent Sightings</a:t>
                      </a:r>
                    </a:p>
                    <a:p>
                      <a:pPr>
                        <a:spcAft>
                          <a:spcPts val="0"/>
                        </a:spcAft>
                      </a:pPr>
                      <a:r>
                        <a:rPr lang="en-CA" sz="1400" b="1" baseline="0" dirty="0" smtClean="0">
                          <a:solidFill>
                            <a:schemeClr val="bg1"/>
                          </a:solidFill>
                          <a:effectLst/>
                          <a:latin typeface="Calibri"/>
                          <a:ea typeface="Calibri"/>
                          <a:cs typeface="Times New Roman"/>
                        </a:rPr>
                        <a:t>Domestic Environment</a:t>
                      </a:r>
                    </a:p>
                  </a:txBody>
                  <a:tcPr marL="46099" marR="46099" marT="0" marB="0">
                    <a:solidFill>
                      <a:schemeClr val="tx2"/>
                    </a:solidFill>
                  </a:tcPr>
                </a:tc>
                <a:tc>
                  <a:txBody>
                    <a:bodyPr/>
                    <a:lstStyle/>
                    <a:p>
                      <a:pPr algn="ctr"/>
                      <a:r>
                        <a:rPr lang="en-CA" sz="1400" b="1" dirty="0" smtClean="0">
                          <a:solidFill>
                            <a:schemeClr val="bg1"/>
                          </a:solidFill>
                        </a:rPr>
                        <a:t>87%</a:t>
                      </a:r>
                      <a:endParaRPr lang="en-CA" sz="1400" b="1" dirty="0">
                        <a:solidFill>
                          <a:schemeClr val="bg1"/>
                        </a:solidFill>
                      </a:endParaRPr>
                    </a:p>
                  </a:txBody>
                  <a:tcPr marL="46099" marR="46099" marT="0" marB="0">
                    <a:solidFill>
                      <a:schemeClr val="tx2"/>
                    </a:solidFill>
                  </a:tcPr>
                </a:tc>
              </a:tr>
              <a:tr h="707239">
                <a:tc>
                  <a:txBody>
                    <a:bodyPr/>
                    <a:lstStyle/>
                    <a:p>
                      <a:pPr>
                        <a:spcAft>
                          <a:spcPts val="0"/>
                        </a:spcAft>
                      </a:pPr>
                      <a:r>
                        <a:rPr lang="en-CA" sz="1400" b="1" baseline="0" dirty="0" smtClean="0">
                          <a:solidFill>
                            <a:schemeClr val="bg1"/>
                          </a:solidFill>
                          <a:effectLst/>
                          <a:latin typeface="Calibri"/>
                          <a:ea typeface="Calibri"/>
                          <a:cs typeface="Times New Roman"/>
                        </a:rPr>
                        <a:t>&lt;20 m from Open Sewage</a:t>
                      </a:r>
                    </a:p>
                  </a:txBody>
                  <a:tcPr marL="46099" marR="46099" marT="0" marB="0">
                    <a:solidFill>
                      <a:schemeClr val="tx2"/>
                    </a:solidFill>
                  </a:tcPr>
                </a:tc>
                <a:tc>
                  <a:txBody>
                    <a:bodyPr/>
                    <a:lstStyle/>
                    <a:p>
                      <a:pPr algn="ctr"/>
                      <a:r>
                        <a:rPr lang="en-CA" sz="1400" b="1" dirty="0" smtClean="0">
                          <a:solidFill>
                            <a:schemeClr val="bg1"/>
                          </a:solidFill>
                        </a:rPr>
                        <a:t>96.7%</a:t>
                      </a:r>
                      <a:endParaRPr lang="en-CA" sz="1400" b="1" dirty="0">
                        <a:solidFill>
                          <a:schemeClr val="bg1"/>
                        </a:solidFill>
                      </a:endParaRPr>
                    </a:p>
                  </a:txBody>
                  <a:tcPr marL="46099" marR="46099" marT="0" marB="0">
                    <a:solidFill>
                      <a:schemeClr val="tx2"/>
                    </a:solidFill>
                  </a:tcPr>
                </a:tc>
              </a:tr>
              <a:tr h="707239">
                <a:tc>
                  <a:txBody>
                    <a:bodyPr/>
                    <a:lstStyle/>
                    <a:p>
                      <a:pPr>
                        <a:spcAft>
                          <a:spcPts val="0"/>
                        </a:spcAft>
                      </a:pPr>
                      <a:r>
                        <a:rPr lang="en-CA" sz="1400" b="1" baseline="0" dirty="0" smtClean="0">
                          <a:solidFill>
                            <a:schemeClr val="bg1"/>
                          </a:solidFill>
                          <a:effectLst/>
                          <a:latin typeface="Calibri"/>
                          <a:ea typeface="Calibri"/>
                          <a:cs typeface="Times New Roman"/>
                        </a:rPr>
                        <a:t>Access to PDAM</a:t>
                      </a:r>
                    </a:p>
                  </a:txBody>
                  <a:tcPr marL="46099" marR="46099" marT="0" marB="0">
                    <a:solidFill>
                      <a:schemeClr val="tx2"/>
                    </a:solidFill>
                  </a:tcPr>
                </a:tc>
                <a:tc>
                  <a:txBody>
                    <a:bodyPr/>
                    <a:lstStyle/>
                    <a:p>
                      <a:pPr algn="ctr"/>
                      <a:r>
                        <a:rPr lang="en-CA" sz="1400" b="1" dirty="0" smtClean="0">
                          <a:solidFill>
                            <a:schemeClr val="bg1"/>
                          </a:solidFill>
                        </a:rPr>
                        <a:t>60%</a:t>
                      </a:r>
                      <a:endParaRPr lang="en-CA" sz="1400" b="1" dirty="0">
                        <a:solidFill>
                          <a:schemeClr val="bg1"/>
                        </a:solidFill>
                      </a:endParaRPr>
                    </a:p>
                  </a:txBody>
                  <a:tcPr marL="46099" marR="46099" marT="0" marB="0">
                    <a:solidFill>
                      <a:schemeClr val="tx2"/>
                    </a:solidFill>
                  </a:tcPr>
                </a:tc>
              </a:tr>
            </a:tbl>
          </a:graphicData>
        </a:graphic>
      </p:graphicFrame>
      <p:sp>
        <p:nvSpPr>
          <p:cNvPr id="7" name="Oval 6"/>
          <p:cNvSpPr/>
          <p:nvPr/>
        </p:nvSpPr>
        <p:spPr>
          <a:xfrm>
            <a:off x="7020272" y="465313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7009658" y="400506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7009658" y="328498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7011001" y="53012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
          <p:cNvSpPr>
            <a:spLocks noChangeArrowheads="1"/>
          </p:cNvSpPr>
          <p:nvPr/>
        </p:nvSpPr>
        <p:spPr bwMode="auto">
          <a:xfrm>
            <a:off x="1076977" y="5867055"/>
            <a:ext cx="72042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G Times"/>
                <a:ea typeface="Calibri" pitchFamily="34" charset="0"/>
                <a:cs typeface="Times New Roman" pitchFamily="18" charset="0"/>
              </a:rPr>
              <a:t>* Perusahaan Daerah Air </a:t>
            </a:r>
            <a:r>
              <a:rPr kumimoji="0" lang="en-GB" altLang="en-US" sz="1100" b="0" i="0" u="none" strike="noStrike" cap="none" normalizeH="0" baseline="0" dirty="0" err="1" smtClean="0">
                <a:ln>
                  <a:noFill/>
                </a:ln>
                <a:solidFill>
                  <a:schemeClr val="tx1"/>
                </a:solidFill>
                <a:effectLst/>
                <a:latin typeface="CG Times"/>
                <a:ea typeface="Calibri" pitchFamily="34" charset="0"/>
                <a:cs typeface="Times New Roman" pitchFamily="18" charset="0"/>
              </a:rPr>
              <a:t>Minum</a:t>
            </a:r>
            <a:r>
              <a:rPr kumimoji="0" lang="en-GB" altLang="en-US" sz="1100" b="0" i="0" u="none" strike="noStrike" cap="none" normalizeH="0" baseline="0" dirty="0" smtClean="0">
                <a:ln>
                  <a:noFill/>
                </a:ln>
                <a:solidFill>
                  <a:schemeClr val="tx1"/>
                </a:solidFill>
                <a:effectLst/>
                <a:latin typeface="CG Times"/>
                <a:ea typeface="Calibri" pitchFamily="34" charset="0"/>
                <a:cs typeface="Times New Roman" pitchFamily="18" charset="0"/>
              </a:rPr>
              <a:t> (PDAM</a:t>
            </a:r>
            <a:r>
              <a:rPr lang="en-GB" altLang="en-US" sz="1100" dirty="0" smtClean="0">
                <a:latin typeface="CG Times"/>
                <a:ea typeface="Calibri" pitchFamily="34" charset="0"/>
                <a:cs typeface="Times New Roman" pitchFamily="18" charset="0"/>
              </a:rPr>
              <a:t>)</a:t>
            </a:r>
            <a:r>
              <a:rPr kumimoji="0" lang="en-GB" altLang="en-US" sz="1100" b="0" i="0" u="none" strike="noStrike" cap="none" normalizeH="0" dirty="0" smtClean="0">
                <a:ln>
                  <a:noFill/>
                </a:ln>
                <a:solidFill>
                  <a:schemeClr val="tx1"/>
                </a:solidFill>
                <a:effectLst/>
                <a:latin typeface="CG Times"/>
                <a:ea typeface="Calibri" pitchFamily="34" charset="0"/>
                <a:cs typeface="Times New Roman" pitchFamily="18" charset="0"/>
              </a:rPr>
              <a:t> is the r</a:t>
            </a:r>
            <a:r>
              <a:rPr kumimoji="0" lang="en-GB" altLang="en-US" sz="1100" b="0" i="0" u="none" strike="noStrike" cap="none" normalizeH="0" baseline="0" dirty="0" smtClean="0">
                <a:ln>
                  <a:noFill/>
                </a:ln>
                <a:solidFill>
                  <a:schemeClr val="tx1"/>
                </a:solidFill>
                <a:effectLst/>
                <a:latin typeface="CG Times"/>
                <a:ea typeface="Calibri" pitchFamily="34" charset="0"/>
                <a:cs typeface="Times New Roman" pitchFamily="18" charset="0"/>
              </a:rPr>
              <a:t>egional</a:t>
            </a:r>
            <a:r>
              <a:rPr kumimoji="0" lang="en-GB" altLang="en-US" sz="1100" b="0" i="0" u="none" strike="noStrike" cap="none" normalizeH="0" dirty="0" smtClean="0">
                <a:ln>
                  <a:noFill/>
                </a:ln>
                <a:solidFill>
                  <a:schemeClr val="tx1"/>
                </a:solidFill>
                <a:effectLst/>
                <a:latin typeface="CG Times"/>
                <a:ea typeface="Calibri" pitchFamily="34" charset="0"/>
                <a:cs typeface="Times New Roman" pitchFamily="18" charset="0"/>
              </a:rPr>
              <a:t> </a:t>
            </a:r>
            <a:r>
              <a:rPr lang="en-GB" altLang="en-US" sz="1100" dirty="0" smtClean="0">
                <a:latin typeface="CG Times"/>
                <a:ea typeface="Calibri" pitchFamily="34" charset="0"/>
                <a:cs typeface="Times New Roman" pitchFamily="18" charset="0"/>
              </a:rPr>
              <a:t>w</a:t>
            </a:r>
            <a:r>
              <a:rPr kumimoji="0" lang="en-GB" altLang="en-US" sz="1100" b="0" i="0" u="none" strike="noStrike" cap="none" normalizeH="0" dirty="0" smtClean="0">
                <a:ln>
                  <a:noFill/>
                </a:ln>
                <a:solidFill>
                  <a:schemeClr val="tx1"/>
                </a:solidFill>
                <a:effectLst/>
                <a:latin typeface="CG Times"/>
                <a:ea typeface="Calibri" pitchFamily="34" charset="0"/>
                <a:cs typeface="Times New Roman" pitchFamily="18" charset="0"/>
              </a:rPr>
              <a:t>ater </a:t>
            </a:r>
            <a:r>
              <a:rPr lang="en-GB" altLang="en-US" sz="1100" dirty="0" smtClean="0">
                <a:latin typeface="CG Times"/>
                <a:ea typeface="Calibri" pitchFamily="34" charset="0"/>
                <a:cs typeface="Times New Roman" pitchFamily="18" charset="0"/>
              </a:rPr>
              <a:t>ut</a:t>
            </a:r>
            <a:r>
              <a:rPr kumimoji="0" lang="en-GB" altLang="en-US" sz="1100" b="0" i="0" u="none" strike="noStrike" cap="none" normalizeH="0" dirty="0" smtClean="0">
                <a:ln>
                  <a:noFill/>
                </a:ln>
                <a:solidFill>
                  <a:schemeClr val="tx1"/>
                </a:solidFill>
                <a:effectLst/>
                <a:latin typeface="CG Times"/>
                <a:ea typeface="Calibri" pitchFamily="34" charset="0"/>
                <a:cs typeface="Times New Roman" pitchFamily="18" charset="0"/>
              </a:rPr>
              <a:t>ility </a:t>
            </a:r>
            <a:r>
              <a:rPr lang="en-GB" altLang="en-US" sz="1100" dirty="0" smtClean="0">
                <a:latin typeface="CG Times"/>
                <a:ea typeface="Calibri" pitchFamily="34" charset="0"/>
                <a:cs typeface="Times New Roman" pitchFamily="18" charset="0"/>
              </a:rPr>
              <a:t>provider </a:t>
            </a:r>
            <a:r>
              <a:rPr kumimoji="0" lang="en-GB" altLang="en-US" sz="1100" b="0" i="0" u="none" strike="noStrike" cap="none" normalizeH="0" dirty="0" smtClean="0">
                <a:ln>
                  <a:noFill/>
                </a:ln>
                <a:solidFill>
                  <a:schemeClr val="tx1"/>
                </a:solidFill>
                <a:effectLst/>
                <a:latin typeface="CG Times"/>
                <a:ea typeface="Calibri" pitchFamily="34" charset="0"/>
                <a:cs typeface="Times New Roman" pitchFamily="18" charset="0"/>
              </a:rPr>
              <a:t>of in-house piped running water</a:t>
            </a:r>
            <a:endParaRPr kumimoji="0" lang="en-GB" altLang="en-US" sz="11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11154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7115"/>
            <a:ext cx="724001" cy="876422"/>
          </a:xfrm>
          <a:prstGeom prst="rect">
            <a:avLst/>
          </a:prstGeom>
        </p:spPr>
      </p:pic>
      <p:sp>
        <p:nvSpPr>
          <p:cNvPr id="7" name="Oval 6"/>
          <p:cNvSpPr/>
          <p:nvPr/>
        </p:nvSpPr>
        <p:spPr>
          <a:xfrm>
            <a:off x="7020272" y="465313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7009658" y="400506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7009658" y="328498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7011001" y="53012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1" name="Table 10"/>
          <p:cNvGraphicFramePr>
            <a:graphicFrameLocks noGrp="1"/>
          </p:cNvGraphicFramePr>
          <p:nvPr>
            <p:extLst>
              <p:ext uri="{D42A27DB-BD31-4B8C-83A1-F6EECF244321}">
                <p14:modId xmlns:p14="http://schemas.microsoft.com/office/powerpoint/2010/main" val="1375977982"/>
              </p:ext>
            </p:extLst>
          </p:nvPr>
        </p:nvGraphicFramePr>
        <p:xfrm>
          <a:off x="998314" y="130304"/>
          <a:ext cx="7340895" cy="6309360"/>
        </p:xfrm>
        <a:graphic>
          <a:graphicData uri="http://schemas.openxmlformats.org/drawingml/2006/table">
            <a:tbl>
              <a:tblPr firstRow="1" firstCol="1" bandRow="1">
                <a:tableStyleId>{5C22544A-7EE6-4342-B048-85BDC9FD1C3A}</a:tableStyleId>
              </a:tblPr>
              <a:tblGrid>
                <a:gridCol w="1112127"/>
                <a:gridCol w="982092"/>
                <a:gridCol w="972034"/>
                <a:gridCol w="1015856"/>
                <a:gridCol w="778776"/>
                <a:gridCol w="1235694"/>
                <a:gridCol w="1244316"/>
              </a:tblGrid>
              <a:tr h="494664">
                <a:tc gridSpan="5">
                  <a:txBody>
                    <a:bodyPr/>
                    <a:lstStyle/>
                    <a:p>
                      <a:pPr algn="ctr">
                        <a:lnSpc>
                          <a:spcPct val="150000"/>
                        </a:lnSpc>
                        <a:spcAft>
                          <a:spcPts val="0"/>
                        </a:spcAft>
                      </a:pPr>
                      <a:r>
                        <a:rPr lang="en-GB" sz="1200" dirty="0">
                          <a:effectLst/>
                        </a:rPr>
                        <a:t>Household Variable</a:t>
                      </a:r>
                      <a:endParaRPr lang="en-CA" sz="1200" dirty="0">
                        <a:effectLst/>
                      </a:endParaRPr>
                    </a:p>
                    <a:p>
                      <a:pPr algn="ctr">
                        <a:lnSpc>
                          <a:spcPct val="150000"/>
                        </a:lnSpc>
                        <a:spcAft>
                          <a:spcPts val="0"/>
                        </a:spcAft>
                      </a:pPr>
                      <a:r>
                        <a:rPr lang="en-GB" sz="1200" dirty="0">
                          <a:effectLst/>
                        </a:rPr>
                        <a:t>%</a:t>
                      </a:r>
                      <a:endParaRPr lang="en-CA" sz="1200" dirty="0">
                        <a:effectLst/>
                        <a:latin typeface="Calibri"/>
                        <a:ea typeface="Calibri"/>
                        <a:cs typeface="Times New Roman"/>
                      </a:endParaRPr>
                    </a:p>
                  </a:txBody>
                  <a:tcPr marL="50698" marR="50698" marT="0" marB="0">
                    <a:solidFill>
                      <a:schemeClr val="tx2"/>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gridSpan="2">
                  <a:txBody>
                    <a:bodyPr/>
                    <a:lstStyle/>
                    <a:p>
                      <a:pPr algn="ctr">
                        <a:lnSpc>
                          <a:spcPct val="150000"/>
                        </a:lnSpc>
                        <a:spcAft>
                          <a:spcPts val="0"/>
                        </a:spcAft>
                      </a:pPr>
                      <a:r>
                        <a:rPr lang="en-GB" sz="1200">
                          <a:effectLst/>
                        </a:rPr>
                        <a:t>Individual Variable</a:t>
                      </a:r>
                      <a:endParaRPr lang="en-CA" sz="1200">
                        <a:effectLst/>
                      </a:endParaRPr>
                    </a:p>
                    <a:p>
                      <a:pPr algn="ctr">
                        <a:lnSpc>
                          <a:spcPct val="150000"/>
                        </a:lnSpc>
                        <a:spcAft>
                          <a:spcPts val="0"/>
                        </a:spcAft>
                      </a:pPr>
                      <a:r>
                        <a:rPr lang="en-GB" sz="1200">
                          <a:effectLst/>
                        </a:rPr>
                        <a:t>%</a:t>
                      </a:r>
                      <a:endParaRPr lang="en-CA" sz="1200">
                        <a:effectLst/>
                        <a:latin typeface="Calibri"/>
                        <a:ea typeface="Calibri"/>
                        <a:cs typeface="Times New Roman"/>
                      </a:endParaRPr>
                    </a:p>
                  </a:txBody>
                  <a:tcPr marL="50698" marR="50698" marT="0" marB="0">
                    <a:solidFill>
                      <a:schemeClr val="tx2"/>
                    </a:solidFill>
                  </a:tcPr>
                </a:tc>
                <a:tc hMerge="1">
                  <a:txBody>
                    <a:bodyPr/>
                    <a:lstStyle/>
                    <a:p>
                      <a:endParaRPr lang="en-CA"/>
                    </a:p>
                  </a:txBody>
                  <a:tcPr/>
                </a:tc>
              </a:tr>
              <a:tr h="494664">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 </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Access To PDAM</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Artesian Well Source</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History Of Flooding</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&lt;20m To Refuse</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Occupational Farming</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Reported Leptospirosis</a:t>
                      </a:r>
                      <a:endParaRPr lang="en-CA" sz="1200">
                        <a:effectLst/>
                        <a:latin typeface="Calibri"/>
                        <a:ea typeface="Calibri"/>
                        <a:cs typeface="Times New Roman"/>
                      </a:endParaRPr>
                    </a:p>
                  </a:txBody>
                  <a:tcPr marL="50698" marR="50698" marT="0" marB="0">
                    <a:solidFill>
                      <a:schemeClr val="tx2"/>
                    </a:solidFill>
                  </a:tcPr>
                </a:tc>
              </a:tr>
              <a:tr h="494664">
                <a:tc>
                  <a:txBody>
                    <a:bodyPr/>
                    <a:lstStyle/>
                    <a:p>
                      <a:pPr algn="ctr">
                        <a:lnSpc>
                          <a:spcPct val="150000"/>
                        </a:lnSpc>
                        <a:spcAft>
                          <a:spcPts val="0"/>
                        </a:spcAft>
                      </a:pPr>
                      <a:r>
                        <a:rPr lang="en-GB" sz="1200">
                          <a:effectLst/>
                        </a:rPr>
                        <a:t>Pacar Keling</a:t>
                      </a:r>
                      <a:endParaRPr lang="en-CA" sz="1200">
                        <a:effectLst/>
                      </a:endParaRPr>
                    </a:p>
                    <a:p>
                      <a:pPr algn="ctr">
                        <a:lnSpc>
                          <a:spcPct val="150000"/>
                        </a:lnSpc>
                        <a:spcAft>
                          <a:spcPts val="0"/>
                        </a:spcAft>
                      </a:pPr>
                      <a:r>
                        <a:rPr lang="en-GB" sz="1200">
                          <a:effectLst/>
                        </a:rPr>
                        <a:t>N=50</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94</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28</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2</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22</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0</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4</a:t>
                      </a:r>
                      <a:endParaRPr lang="en-CA" sz="1200">
                        <a:effectLst/>
                        <a:latin typeface="Calibri"/>
                        <a:ea typeface="Calibri"/>
                        <a:cs typeface="Times New Roman"/>
                      </a:endParaRPr>
                    </a:p>
                  </a:txBody>
                  <a:tcPr marL="50698" marR="50698" marT="0" marB="0">
                    <a:solidFill>
                      <a:schemeClr val="tx2"/>
                    </a:solidFill>
                  </a:tcPr>
                </a:tc>
              </a:tr>
              <a:tr h="494664">
                <a:tc>
                  <a:txBody>
                    <a:bodyPr/>
                    <a:lstStyle/>
                    <a:p>
                      <a:pPr algn="ctr">
                        <a:lnSpc>
                          <a:spcPct val="150000"/>
                        </a:lnSpc>
                        <a:spcAft>
                          <a:spcPts val="0"/>
                        </a:spcAft>
                      </a:pPr>
                      <a:r>
                        <a:rPr lang="en-GB" sz="1200">
                          <a:effectLst/>
                        </a:rPr>
                        <a:t>Rongtengah</a:t>
                      </a:r>
                      <a:endParaRPr lang="en-CA" sz="1200">
                        <a:effectLst/>
                      </a:endParaRPr>
                    </a:p>
                    <a:p>
                      <a:pPr algn="ctr">
                        <a:lnSpc>
                          <a:spcPct val="150000"/>
                        </a:lnSpc>
                        <a:spcAft>
                          <a:spcPts val="0"/>
                        </a:spcAft>
                      </a:pPr>
                      <a:r>
                        <a:rPr lang="en-GB" sz="1200">
                          <a:effectLst/>
                        </a:rPr>
                        <a:t>N=28</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78.6</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57.1</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28.6</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25</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7.1</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14.3</a:t>
                      </a:r>
                      <a:endParaRPr lang="en-CA" sz="1200">
                        <a:effectLst/>
                        <a:latin typeface="Calibri"/>
                        <a:ea typeface="Calibri"/>
                        <a:cs typeface="Times New Roman"/>
                      </a:endParaRPr>
                    </a:p>
                  </a:txBody>
                  <a:tcPr marL="50698" marR="50698" marT="0" marB="0">
                    <a:solidFill>
                      <a:schemeClr val="tx2"/>
                    </a:solidFill>
                  </a:tcPr>
                </a:tc>
              </a:tr>
              <a:tr h="494664">
                <a:tc>
                  <a:txBody>
                    <a:bodyPr/>
                    <a:lstStyle/>
                    <a:p>
                      <a:pPr algn="ctr">
                        <a:lnSpc>
                          <a:spcPct val="150000"/>
                        </a:lnSpc>
                        <a:spcAft>
                          <a:spcPts val="0"/>
                        </a:spcAft>
                      </a:pPr>
                      <a:r>
                        <a:rPr lang="en-GB" sz="1200">
                          <a:effectLst/>
                        </a:rPr>
                        <a:t>Dalpenang</a:t>
                      </a:r>
                      <a:endParaRPr lang="en-CA" sz="1200">
                        <a:effectLst/>
                      </a:endParaRPr>
                    </a:p>
                    <a:p>
                      <a:pPr algn="ctr">
                        <a:lnSpc>
                          <a:spcPct val="150000"/>
                        </a:lnSpc>
                        <a:spcAft>
                          <a:spcPts val="0"/>
                        </a:spcAft>
                      </a:pPr>
                      <a:r>
                        <a:rPr lang="en-GB" sz="1200">
                          <a:effectLst/>
                        </a:rPr>
                        <a:t>N=36</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75</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22.2</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dirty="0">
                          <a:effectLst/>
                        </a:rPr>
                        <a:t> </a:t>
                      </a:r>
                      <a:endParaRPr lang="en-CA" sz="1200" dirty="0">
                        <a:effectLst/>
                      </a:endParaRPr>
                    </a:p>
                    <a:p>
                      <a:pPr algn="ctr">
                        <a:lnSpc>
                          <a:spcPct val="150000"/>
                        </a:lnSpc>
                        <a:spcAft>
                          <a:spcPts val="0"/>
                        </a:spcAft>
                      </a:pPr>
                      <a:r>
                        <a:rPr lang="en-GB" sz="1200" dirty="0">
                          <a:effectLst/>
                        </a:rPr>
                        <a:t>44.4</a:t>
                      </a:r>
                      <a:endParaRPr lang="en-CA" sz="1200" dirty="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63.9</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0</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16.7</a:t>
                      </a:r>
                      <a:endParaRPr lang="en-CA" sz="1200">
                        <a:effectLst/>
                        <a:latin typeface="Calibri"/>
                        <a:ea typeface="Calibri"/>
                        <a:cs typeface="Times New Roman"/>
                      </a:endParaRPr>
                    </a:p>
                  </a:txBody>
                  <a:tcPr marL="50698" marR="50698" marT="0" marB="0">
                    <a:solidFill>
                      <a:schemeClr val="tx2"/>
                    </a:solidFill>
                  </a:tcPr>
                </a:tc>
              </a:tr>
              <a:tr h="494664">
                <a:tc>
                  <a:txBody>
                    <a:bodyPr/>
                    <a:lstStyle/>
                    <a:p>
                      <a:pPr algn="ctr">
                        <a:lnSpc>
                          <a:spcPct val="150000"/>
                        </a:lnSpc>
                        <a:spcAft>
                          <a:spcPts val="0"/>
                        </a:spcAft>
                      </a:pPr>
                      <a:r>
                        <a:rPr lang="en-GB" sz="1200">
                          <a:effectLst/>
                        </a:rPr>
                        <a:t>Kamoning</a:t>
                      </a:r>
                      <a:endParaRPr lang="en-CA" sz="1200">
                        <a:effectLst/>
                      </a:endParaRPr>
                    </a:p>
                    <a:p>
                      <a:pPr algn="ctr">
                        <a:lnSpc>
                          <a:spcPct val="150000"/>
                        </a:lnSpc>
                        <a:spcAft>
                          <a:spcPts val="0"/>
                        </a:spcAft>
                      </a:pPr>
                      <a:r>
                        <a:rPr lang="en-GB" sz="1200">
                          <a:effectLst/>
                        </a:rPr>
                        <a:t>N=25</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0</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100</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dirty="0">
                          <a:effectLst/>
                        </a:rPr>
                        <a:t> </a:t>
                      </a:r>
                      <a:endParaRPr lang="en-CA" sz="1200" dirty="0">
                        <a:effectLst/>
                      </a:endParaRPr>
                    </a:p>
                    <a:p>
                      <a:pPr algn="ctr">
                        <a:lnSpc>
                          <a:spcPct val="150000"/>
                        </a:lnSpc>
                        <a:spcAft>
                          <a:spcPts val="0"/>
                        </a:spcAft>
                      </a:pPr>
                      <a:r>
                        <a:rPr lang="en-GB" sz="1200" dirty="0">
                          <a:effectLst/>
                        </a:rPr>
                        <a:t>36</a:t>
                      </a:r>
                      <a:endParaRPr lang="en-CA" sz="1200" dirty="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dirty="0">
                          <a:effectLst/>
                        </a:rPr>
                        <a:t> </a:t>
                      </a:r>
                      <a:endParaRPr lang="en-CA" sz="1200" dirty="0">
                        <a:effectLst/>
                      </a:endParaRPr>
                    </a:p>
                    <a:p>
                      <a:pPr algn="ctr">
                        <a:lnSpc>
                          <a:spcPct val="150000"/>
                        </a:lnSpc>
                        <a:spcAft>
                          <a:spcPts val="0"/>
                        </a:spcAft>
                      </a:pPr>
                      <a:r>
                        <a:rPr lang="en-GB" sz="1200" dirty="0">
                          <a:effectLst/>
                        </a:rPr>
                        <a:t>80</a:t>
                      </a:r>
                      <a:endParaRPr lang="en-CA" sz="1200" dirty="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88</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24</a:t>
                      </a:r>
                      <a:endParaRPr lang="en-CA" sz="1200">
                        <a:effectLst/>
                        <a:latin typeface="Calibri"/>
                        <a:ea typeface="Calibri"/>
                        <a:cs typeface="Times New Roman"/>
                      </a:endParaRPr>
                    </a:p>
                  </a:txBody>
                  <a:tcPr marL="50698" marR="50698" marT="0" marB="0">
                    <a:solidFill>
                      <a:schemeClr val="tx2"/>
                    </a:solidFill>
                  </a:tcPr>
                </a:tc>
              </a:tr>
              <a:tr h="494664">
                <a:tc>
                  <a:txBody>
                    <a:bodyPr/>
                    <a:lstStyle/>
                    <a:p>
                      <a:pPr algn="ctr">
                        <a:lnSpc>
                          <a:spcPct val="150000"/>
                        </a:lnSpc>
                        <a:spcAft>
                          <a:spcPts val="0"/>
                        </a:spcAft>
                      </a:pPr>
                      <a:r>
                        <a:rPr lang="en-GB" sz="1200">
                          <a:effectLst/>
                        </a:rPr>
                        <a:t>Paseyan</a:t>
                      </a:r>
                      <a:endParaRPr lang="en-CA" sz="1200">
                        <a:effectLst/>
                      </a:endParaRPr>
                    </a:p>
                    <a:p>
                      <a:pPr algn="ctr">
                        <a:lnSpc>
                          <a:spcPct val="150000"/>
                        </a:lnSpc>
                        <a:spcAft>
                          <a:spcPts val="0"/>
                        </a:spcAft>
                      </a:pPr>
                      <a:r>
                        <a:rPr lang="en-GB" sz="1200">
                          <a:effectLst/>
                        </a:rPr>
                        <a:t>N=24</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75</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87.5</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41.7</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95.8</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83.3</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dirty="0">
                          <a:effectLst/>
                        </a:rPr>
                        <a:t> </a:t>
                      </a:r>
                      <a:endParaRPr lang="en-CA" sz="1200" dirty="0">
                        <a:effectLst/>
                      </a:endParaRPr>
                    </a:p>
                    <a:p>
                      <a:pPr algn="ctr">
                        <a:lnSpc>
                          <a:spcPct val="150000"/>
                        </a:lnSpc>
                        <a:spcAft>
                          <a:spcPts val="0"/>
                        </a:spcAft>
                      </a:pPr>
                      <a:r>
                        <a:rPr lang="en-GB" sz="1200" dirty="0">
                          <a:effectLst/>
                        </a:rPr>
                        <a:t>29.2</a:t>
                      </a:r>
                      <a:endParaRPr lang="en-CA" sz="1200" dirty="0">
                        <a:effectLst/>
                        <a:latin typeface="Calibri"/>
                        <a:ea typeface="Calibri"/>
                        <a:cs typeface="Times New Roman"/>
                      </a:endParaRPr>
                    </a:p>
                  </a:txBody>
                  <a:tcPr marL="50698" marR="50698" marT="0" marB="0">
                    <a:solidFill>
                      <a:schemeClr val="tx2"/>
                    </a:solidFill>
                  </a:tcPr>
                </a:tc>
              </a:tr>
              <a:tr h="741995">
                <a:tc>
                  <a:txBody>
                    <a:bodyPr/>
                    <a:lstStyle/>
                    <a:p>
                      <a:pPr algn="ctr">
                        <a:lnSpc>
                          <a:spcPct val="150000"/>
                        </a:lnSpc>
                        <a:spcAft>
                          <a:spcPts val="0"/>
                        </a:spcAft>
                      </a:pPr>
                      <a:r>
                        <a:rPr lang="en-GB" sz="1200">
                          <a:effectLst/>
                        </a:rPr>
                        <a:t>Gunung Sekar</a:t>
                      </a:r>
                      <a:endParaRPr lang="en-CA" sz="1200">
                        <a:effectLst/>
                      </a:endParaRPr>
                    </a:p>
                    <a:p>
                      <a:pPr algn="ctr">
                        <a:lnSpc>
                          <a:spcPct val="150000"/>
                        </a:lnSpc>
                        <a:spcAft>
                          <a:spcPts val="0"/>
                        </a:spcAft>
                      </a:pPr>
                      <a:r>
                        <a:rPr lang="en-GB" sz="1200">
                          <a:effectLst/>
                        </a:rPr>
                        <a:t>N=26</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dirty="0">
                          <a:effectLst/>
                        </a:rPr>
                        <a:t> </a:t>
                      </a:r>
                      <a:endParaRPr lang="en-CA" sz="1200" dirty="0">
                        <a:effectLst/>
                      </a:endParaRPr>
                    </a:p>
                    <a:p>
                      <a:pPr algn="ctr">
                        <a:lnSpc>
                          <a:spcPct val="150000"/>
                        </a:lnSpc>
                        <a:spcAft>
                          <a:spcPts val="0"/>
                        </a:spcAft>
                      </a:pPr>
                      <a:r>
                        <a:rPr lang="en-GB" sz="1200" dirty="0">
                          <a:effectLst/>
                        </a:rPr>
                        <a:t>100</a:t>
                      </a:r>
                      <a:endParaRPr lang="en-CA" sz="1200" dirty="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dirty="0">
                          <a:effectLst/>
                        </a:rPr>
                        <a:t> </a:t>
                      </a:r>
                      <a:endParaRPr lang="en-CA" sz="1200" dirty="0">
                        <a:effectLst/>
                      </a:endParaRPr>
                    </a:p>
                    <a:p>
                      <a:pPr algn="ctr">
                        <a:lnSpc>
                          <a:spcPct val="150000"/>
                        </a:lnSpc>
                        <a:spcAft>
                          <a:spcPts val="0"/>
                        </a:spcAft>
                      </a:pPr>
                      <a:r>
                        <a:rPr lang="en-GB" sz="1200" dirty="0">
                          <a:effectLst/>
                        </a:rPr>
                        <a:t>0</a:t>
                      </a:r>
                      <a:endParaRPr lang="en-CA" sz="1200" dirty="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34.6</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dirty="0">
                          <a:effectLst/>
                        </a:rPr>
                        <a:t> </a:t>
                      </a:r>
                      <a:endParaRPr lang="en-CA" sz="1200" dirty="0">
                        <a:effectLst/>
                      </a:endParaRPr>
                    </a:p>
                    <a:p>
                      <a:pPr algn="ctr">
                        <a:lnSpc>
                          <a:spcPct val="150000"/>
                        </a:lnSpc>
                        <a:spcAft>
                          <a:spcPts val="0"/>
                        </a:spcAft>
                      </a:pPr>
                      <a:r>
                        <a:rPr lang="en-GB" sz="1200" dirty="0">
                          <a:effectLst/>
                        </a:rPr>
                        <a:t>57.7</a:t>
                      </a:r>
                      <a:endParaRPr lang="en-CA" sz="1200" dirty="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0</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0</a:t>
                      </a:r>
                      <a:endParaRPr lang="en-CA" sz="1200">
                        <a:effectLst/>
                        <a:latin typeface="Calibri"/>
                        <a:ea typeface="Calibri"/>
                        <a:cs typeface="Times New Roman"/>
                      </a:endParaRPr>
                    </a:p>
                  </a:txBody>
                  <a:tcPr marL="50698" marR="50698" marT="0" marB="0">
                    <a:solidFill>
                      <a:schemeClr val="tx2"/>
                    </a:solidFill>
                  </a:tcPr>
                </a:tc>
              </a:tr>
              <a:tr h="494664">
                <a:tc>
                  <a:txBody>
                    <a:bodyPr/>
                    <a:lstStyle/>
                    <a:p>
                      <a:pPr algn="ctr">
                        <a:lnSpc>
                          <a:spcPct val="150000"/>
                        </a:lnSpc>
                        <a:spcAft>
                          <a:spcPts val="0"/>
                        </a:spcAft>
                      </a:pPr>
                      <a:r>
                        <a:rPr lang="en-GB" sz="1200">
                          <a:effectLst/>
                        </a:rPr>
                        <a:t>Gredek</a:t>
                      </a:r>
                      <a:endParaRPr lang="en-CA" sz="1200">
                        <a:effectLst/>
                      </a:endParaRPr>
                    </a:p>
                    <a:p>
                      <a:pPr algn="ctr">
                        <a:lnSpc>
                          <a:spcPct val="150000"/>
                        </a:lnSpc>
                        <a:spcAft>
                          <a:spcPts val="0"/>
                        </a:spcAft>
                      </a:pPr>
                      <a:r>
                        <a:rPr lang="en-GB" sz="1200">
                          <a:effectLst/>
                        </a:rPr>
                        <a:t>N=36</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0</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16.7</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63.9</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50</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8.3</a:t>
                      </a:r>
                      <a:endParaRPr lang="en-CA" sz="1200">
                        <a:effectLst/>
                        <a:latin typeface="Calibri"/>
                        <a:ea typeface="Calibri"/>
                        <a:cs typeface="Times New Roman"/>
                      </a:endParaRPr>
                    </a:p>
                  </a:txBody>
                  <a:tcPr marL="50698" marR="50698" marT="0" marB="0">
                    <a:solidFill>
                      <a:schemeClr val="tx2"/>
                    </a:solidFill>
                  </a:tcPr>
                </a:tc>
              </a:tr>
              <a:tr h="494664">
                <a:tc>
                  <a:txBody>
                    <a:bodyPr/>
                    <a:lstStyle/>
                    <a:p>
                      <a:pPr algn="ctr">
                        <a:lnSpc>
                          <a:spcPct val="150000"/>
                        </a:lnSpc>
                        <a:spcAft>
                          <a:spcPts val="0"/>
                        </a:spcAft>
                      </a:pPr>
                      <a:r>
                        <a:rPr lang="en-GB" sz="1200">
                          <a:effectLst/>
                        </a:rPr>
                        <a:t>Betiting</a:t>
                      </a:r>
                      <a:endParaRPr lang="en-CA" sz="1200">
                        <a:effectLst/>
                      </a:endParaRPr>
                    </a:p>
                    <a:p>
                      <a:pPr algn="ctr">
                        <a:lnSpc>
                          <a:spcPct val="150000"/>
                        </a:lnSpc>
                        <a:spcAft>
                          <a:spcPts val="0"/>
                        </a:spcAft>
                      </a:pPr>
                      <a:r>
                        <a:rPr lang="en-GB" sz="1200">
                          <a:effectLst/>
                        </a:rPr>
                        <a:t>N=25</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100</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0</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0</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0</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dirty="0">
                          <a:effectLst/>
                        </a:rPr>
                        <a:t> </a:t>
                      </a:r>
                      <a:endParaRPr lang="en-CA" sz="1200" dirty="0">
                        <a:effectLst/>
                      </a:endParaRPr>
                    </a:p>
                    <a:p>
                      <a:pPr algn="ctr">
                        <a:lnSpc>
                          <a:spcPct val="150000"/>
                        </a:lnSpc>
                        <a:spcAft>
                          <a:spcPts val="0"/>
                        </a:spcAft>
                      </a:pPr>
                      <a:r>
                        <a:rPr lang="en-GB" sz="1200" dirty="0">
                          <a:effectLst/>
                        </a:rPr>
                        <a:t>0</a:t>
                      </a:r>
                      <a:endParaRPr lang="en-CA" sz="1200" dirty="0">
                        <a:effectLst/>
                        <a:latin typeface="Calibri"/>
                        <a:ea typeface="Calibri"/>
                        <a:cs typeface="Times New Roman"/>
                      </a:endParaRPr>
                    </a:p>
                  </a:txBody>
                  <a:tcPr marL="50698" marR="50698" marT="0" marB="0">
                    <a:solidFill>
                      <a:schemeClr val="tx2"/>
                    </a:solidFill>
                  </a:tcPr>
                </a:tc>
              </a:tr>
              <a:tr h="494664">
                <a:tc>
                  <a:txBody>
                    <a:bodyPr/>
                    <a:lstStyle/>
                    <a:p>
                      <a:pPr algn="ctr">
                        <a:lnSpc>
                          <a:spcPct val="150000"/>
                        </a:lnSpc>
                        <a:spcAft>
                          <a:spcPts val="0"/>
                        </a:spcAft>
                      </a:pPr>
                      <a:r>
                        <a:rPr lang="en-GB" sz="1200">
                          <a:effectLst/>
                        </a:rPr>
                        <a:t>Jono</a:t>
                      </a:r>
                      <a:endParaRPr lang="en-CA" sz="1200">
                        <a:effectLst/>
                      </a:endParaRPr>
                    </a:p>
                    <a:p>
                      <a:pPr algn="ctr">
                        <a:lnSpc>
                          <a:spcPct val="150000"/>
                        </a:lnSpc>
                        <a:spcAft>
                          <a:spcPts val="0"/>
                        </a:spcAft>
                      </a:pPr>
                      <a:r>
                        <a:rPr lang="en-GB" sz="1200">
                          <a:effectLst/>
                        </a:rPr>
                        <a:t>N=25</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0</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92</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12</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a:effectLst/>
                        </a:rPr>
                        <a:t> </a:t>
                      </a:r>
                      <a:endParaRPr lang="en-CA" sz="1200">
                        <a:effectLst/>
                      </a:endParaRPr>
                    </a:p>
                    <a:p>
                      <a:pPr algn="ctr">
                        <a:lnSpc>
                          <a:spcPct val="150000"/>
                        </a:lnSpc>
                        <a:spcAft>
                          <a:spcPts val="0"/>
                        </a:spcAft>
                      </a:pPr>
                      <a:r>
                        <a:rPr lang="en-GB" sz="1200">
                          <a:effectLst/>
                        </a:rPr>
                        <a:t>32</a:t>
                      </a:r>
                      <a:endParaRPr lang="en-CA" sz="120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dirty="0">
                          <a:effectLst/>
                        </a:rPr>
                        <a:t> </a:t>
                      </a:r>
                      <a:endParaRPr lang="en-CA" sz="1200" dirty="0">
                        <a:effectLst/>
                      </a:endParaRPr>
                    </a:p>
                    <a:p>
                      <a:pPr algn="ctr">
                        <a:lnSpc>
                          <a:spcPct val="150000"/>
                        </a:lnSpc>
                        <a:spcAft>
                          <a:spcPts val="0"/>
                        </a:spcAft>
                      </a:pPr>
                      <a:r>
                        <a:rPr lang="en-GB" sz="1200" dirty="0">
                          <a:effectLst/>
                        </a:rPr>
                        <a:t>16</a:t>
                      </a:r>
                      <a:endParaRPr lang="en-CA" sz="1200" dirty="0">
                        <a:effectLst/>
                        <a:latin typeface="Calibri"/>
                        <a:ea typeface="Calibri"/>
                        <a:cs typeface="Times New Roman"/>
                      </a:endParaRPr>
                    </a:p>
                  </a:txBody>
                  <a:tcPr marL="50698" marR="50698" marT="0" marB="0">
                    <a:solidFill>
                      <a:schemeClr val="tx2"/>
                    </a:solidFill>
                  </a:tcPr>
                </a:tc>
                <a:tc>
                  <a:txBody>
                    <a:bodyPr/>
                    <a:lstStyle/>
                    <a:p>
                      <a:pPr algn="ctr">
                        <a:lnSpc>
                          <a:spcPct val="150000"/>
                        </a:lnSpc>
                        <a:spcAft>
                          <a:spcPts val="0"/>
                        </a:spcAft>
                      </a:pPr>
                      <a:r>
                        <a:rPr lang="en-GB" sz="1200" dirty="0">
                          <a:effectLst/>
                        </a:rPr>
                        <a:t> </a:t>
                      </a:r>
                      <a:endParaRPr lang="en-CA" sz="1200" dirty="0">
                        <a:effectLst/>
                      </a:endParaRPr>
                    </a:p>
                    <a:p>
                      <a:pPr algn="ctr">
                        <a:lnSpc>
                          <a:spcPct val="150000"/>
                        </a:lnSpc>
                        <a:spcAft>
                          <a:spcPts val="0"/>
                        </a:spcAft>
                      </a:pPr>
                      <a:r>
                        <a:rPr lang="en-GB" sz="1200" dirty="0">
                          <a:effectLst/>
                        </a:rPr>
                        <a:t>8</a:t>
                      </a:r>
                      <a:endParaRPr lang="en-CA" sz="1200" dirty="0">
                        <a:effectLst/>
                        <a:latin typeface="Calibri"/>
                        <a:ea typeface="Calibri"/>
                        <a:cs typeface="Times New Roman"/>
                      </a:endParaRPr>
                    </a:p>
                  </a:txBody>
                  <a:tcPr marL="50698" marR="50698" marT="0" marB="0">
                    <a:solidFill>
                      <a:schemeClr val="tx2"/>
                    </a:solidFill>
                  </a:tcPr>
                </a:tc>
              </a:tr>
            </a:tbl>
          </a:graphicData>
        </a:graphic>
      </p:graphicFrame>
      <p:sp>
        <p:nvSpPr>
          <p:cNvPr id="12" name="Oval 11"/>
          <p:cNvSpPr/>
          <p:nvPr/>
        </p:nvSpPr>
        <p:spPr>
          <a:xfrm>
            <a:off x="2987824" y="4952038"/>
            <a:ext cx="216024" cy="216024"/>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8240931" y="3068797"/>
            <a:ext cx="216024" cy="216024"/>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8226301" y="3645024"/>
            <a:ext cx="216024" cy="216024"/>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2987824" y="5517232"/>
            <a:ext cx="216024" cy="216024"/>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97915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7115"/>
            <a:ext cx="724001" cy="876422"/>
          </a:xfrm>
          <a:prstGeom prst="rect">
            <a:avLst/>
          </a:prstGeom>
        </p:spPr>
      </p:pic>
      <p:sp>
        <p:nvSpPr>
          <p:cNvPr id="3" name="Title 1"/>
          <p:cNvSpPr txBox="1">
            <a:spLocks/>
          </p:cNvSpPr>
          <p:nvPr/>
        </p:nvSpPr>
        <p:spPr>
          <a:xfrm>
            <a:off x="363597" y="6172200"/>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CA" dirty="0" smtClean="0"/>
              <a:t>results</a:t>
            </a:r>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2023504311"/>
              </p:ext>
            </p:extLst>
          </p:nvPr>
        </p:nvGraphicFramePr>
        <p:xfrm>
          <a:off x="1322077" y="237333"/>
          <a:ext cx="6886592" cy="5580618"/>
        </p:xfrm>
        <a:graphic>
          <a:graphicData uri="http://schemas.openxmlformats.org/drawingml/2006/table">
            <a:tbl>
              <a:tblPr firstRow="1" firstCol="1" bandRow="1">
                <a:tableStyleId>{5C22544A-7EE6-4342-B048-85BDC9FD1C3A}</a:tableStyleId>
              </a:tblPr>
              <a:tblGrid>
                <a:gridCol w="1862602"/>
                <a:gridCol w="1766954"/>
                <a:gridCol w="1684252"/>
                <a:gridCol w="1572784"/>
              </a:tblGrid>
              <a:tr h="372041">
                <a:tc>
                  <a:txBody>
                    <a:bodyPr/>
                    <a:lstStyle/>
                    <a:p>
                      <a:pPr algn="ctr">
                        <a:spcAft>
                          <a:spcPts val="0"/>
                        </a:spcAft>
                      </a:pPr>
                      <a:r>
                        <a:rPr lang="en-GB" sz="1200" b="1" dirty="0">
                          <a:effectLst/>
                        </a:rPr>
                        <a:t>Social-Environmental Associations</a:t>
                      </a:r>
                      <a:endParaRPr lang="en-CA" sz="1200" b="1" dirty="0">
                        <a:solidFill>
                          <a:srgbClr val="000000"/>
                        </a:solidFill>
                        <a:effectLst/>
                        <a:latin typeface="Calibri"/>
                        <a:ea typeface="Calibri"/>
                        <a:cs typeface="Times New Roman"/>
                      </a:endParaRPr>
                    </a:p>
                  </a:txBody>
                  <a:tcPr marL="46099" marR="46099" marT="0" marB="0">
                    <a:solidFill>
                      <a:schemeClr val="tx2"/>
                    </a:solidFill>
                  </a:tcPr>
                </a:tc>
                <a:tc gridSpan="3">
                  <a:txBody>
                    <a:bodyPr/>
                    <a:lstStyle/>
                    <a:p>
                      <a:pPr algn="ctr">
                        <a:spcAft>
                          <a:spcPts val="0"/>
                        </a:spcAft>
                      </a:pPr>
                      <a:r>
                        <a:rPr lang="en-GB" sz="1200" b="1" dirty="0">
                          <a:effectLst/>
                        </a:rPr>
                        <a:t>Reported Case </a:t>
                      </a:r>
                      <a:r>
                        <a:rPr lang="en-GB" sz="1200" b="1" dirty="0" smtClean="0">
                          <a:effectLst/>
                        </a:rPr>
                        <a:t>History</a:t>
                      </a:r>
                      <a:endParaRPr lang="en-CA" sz="1200" b="1" dirty="0">
                        <a:solidFill>
                          <a:srgbClr val="000000"/>
                        </a:solidFill>
                        <a:effectLst/>
                        <a:latin typeface="Calibri"/>
                        <a:ea typeface="Calibri"/>
                        <a:cs typeface="Times New Roman"/>
                      </a:endParaRPr>
                    </a:p>
                  </a:txBody>
                  <a:tcPr marL="46099" marR="46099" marT="0" marB="0">
                    <a:solidFill>
                      <a:schemeClr val="tx2"/>
                    </a:solidFill>
                  </a:tcPr>
                </a:tc>
                <a:tc hMerge="1">
                  <a:txBody>
                    <a:bodyPr/>
                    <a:lstStyle/>
                    <a:p>
                      <a:endParaRPr lang="en-CA"/>
                    </a:p>
                  </a:txBody>
                  <a:tcPr/>
                </a:tc>
                <a:tc hMerge="1">
                  <a:txBody>
                    <a:bodyPr/>
                    <a:lstStyle/>
                    <a:p>
                      <a:endParaRPr lang="en-CA"/>
                    </a:p>
                  </a:txBody>
                  <a:tcPr/>
                </a:tc>
              </a:tr>
              <a:tr h="186021">
                <a:tc>
                  <a:txBody>
                    <a:bodyPr/>
                    <a:lstStyle/>
                    <a:p>
                      <a:pPr algn="ctr">
                        <a:spcAft>
                          <a:spcPts val="0"/>
                        </a:spcAft>
                      </a:pPr>
                      <a:r>
                        <a:rPr lang="en-GB" sz="1200" b="1">
                          <a:effectLst/>
                        </a:rPr>
                        <a:t> </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OR</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95% CI</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P</a:t>
                      </a:r>
                      <a:endParaRPr lang="en-CA" sz="1200" b="1">
                        <a:solidFill>
                          <a:srgbClr val="000000"/>
                        </a:solidFill>
                        <a:effectLst/>
                        <a:latin typeface="Calibri"/>
                        <a:ea typeface="Calibri"/>
                        <a:cs typeface="Times New Roman"/>
                      </a:endParaRPr>
                    </a:p>
                  </a:txBody>
                  <a:tcPr marL="46099" marR="46099" marT="0" marB="0">
                    <a:solidFill>
                      <a:schemeClr val="tx2"/>
                    </a:solidFill>
                  </a:tcPr>
                </a:tc>
              </a:tr>
              <a:tr h="186021">
                <a:tc>
                  <a:txBody>
                    <a:bodyPr/>
                    <a:lstStyle/>
                    <a:p>
                      <a:pPr>
                        <a:spcAft>
                          <a:spcPts val="0"/>
                        </a:spcAft>
                      </a:pPr>
                      <a:r>
                        <a:rPr lang="en-GB" sz="1200" b="1" dirty="0">
                          <a:effectLst/>
                        </a:rPr>
                        <a:t>Living in a flood zone</a:t>
                      </a:r>
                      <a:endParaRPr lang="en-CA" sz="1200" b="1" dirty="0">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4.06</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dirty="0">
                          <a:effectLst/>
                        </a:rPr>
                        <a:t>1.50—10.98</a:t>
                      </a:r>
                      <a:endParaRPr lang="en-CA" sz="1200" b="1" dirty="0">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dirty="0">
                          <a:effectLst/>
                        </a:rPr>
                        <a:t>0.006</a:t>
                      </a:r>
                      <a:endParaRPr lang="en-CA" sz="1200" b="1" dirty="0">
                        <a:solidFill>
                          <a:srgbClr val="000000"/>
                        </a:solidFill>
                        <a:effectLst/>
                        <a:latin typeface="Calibri"/>
                        <a:ea typeface="Calibri"/>
                        <a:cs typeface="Times New Roman"/>
                      </a:endParaRPr>
                    </a:p>
                  </a:txBody>
                  <a:tcPr marL="46099" marR="46099" marT="0" marB="0">
                    <a:solidFill>
                      <a:schemeClr val="tx2"/>
                    </a:solidFill>
                  </a:tcPr>
                </a:tc>
              </a:tr>
              <a:tr h="372041">
                <a:tc>
                  <a:txBody>
                    <a:bodyPr/>
                    <a:lstStyle/>
                    <a:p>
                      <a:pPr>
                        <a:spcAft>
                          <a:spcPts val="0"/>
                        </a:spcAft>
                      </a:pPr>
                      <a:r>
                        <a:rPr lang="en-GB" sz="1200" b="1">
                          <a:effectLst/>
                        </a:rPr>
                        <a:t>In House Flooding within the past Month</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4.43</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dirty="0">
                          <a:effectLst/>
                        </a:rPr>
                        <a:t>1.90—10.33</a:t>
                      </a:r>
                      <a:endParaRPr lang="en-CA" sz="1200" b="1" dirty="0">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dirty="0">
                          <a:effectLst/>
                        </a:rPr>
                        <a:t>0.001</a:t>
                      </a:r>
                      <a:endParaRPr lang="en-CA" sz="1200" b="1" dirty="0">
                        <a:solidFill>
                          <a:srgbClr val="000000"/>
                        </a:solidFill>
                        <a:effectLst/>
                        <a:latin typeface="Calibri"/>
                        <a:ea typeface="Calibri"/>
                        <a:cs typeface="Times New Roman"/>
                      </a:endParaRPr>
                    </a:p>
                  </a:txBody>
                  <a:tcPr marL="46099" marR="46099" marT="0" marB="0">
                    <a:solidFill>
                      <a:schemeClr val="tx2"/>
                    </a:solidFill>
                  </a:tcPr>
                </a:tc>
              </a:tr>
              <a:tr h="372041">
                <a:tc>
                  <a:txBody>
                    <a:bodyPr/>
                    <a:lstStyle/>
                    <a:p>
                      <a:pPr>
                        <a:spcAft>
                          <a:spcPts val="0"/>
                        </a:spcAft>
                      </a:pPr>
                      <a:r>
                        <a:rPr lang="en-GB" sz="1200" b="1">
                          <a:effectLst/>
                        </a:rPr>
                        <a:t>Type of Residence </a:t>
                      </a:r>
                      <a:endParaRPr lang="en-CA" sz="1200" b="1">
                        <a:effectLst/>
                      </a:endParaRPr>
                    </a:p>
                    <a:p>
                      <a:pPr>
                        <a:spcAft>
                          <a:spcPts val="0"/>
                        </a:spcAft>
                      </a:pPr>
                      <a:r>
                        <a:rPr lang="en-GB" sz="1200" b="1">
                          <a:effectLst/>
                        </a:rPr>
                        <a:t>(Rural)</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dirty="0">
                          <a:effectLst/>
                        </a:rPr>
                        <a:t>1.61</a:t>
                      </a:r>
                      <a:endParaRPr lang="en-CA" sz="1200" b="1" dirty="0">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0.74—3.49</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dirty="0">
                          <a:effectLst/>
                        </a:rPr>
                        <a:t>0.230</a:t>
                      </a:r>
                      <a:endParaRPr lang="en-CA" sz="1200" b="1" dirty="0">
                        <a:solidFill>
                          <a:srgbClr val="000000"/>
                        </a:solidFill>
                        <a:effectLst/>
                        <a:latin typeface="Calibri"/>
                        <a:ea typeface="Calibri"/>
                        <a:cs typeface="Times New Roman"/>
                      </a:endParaRPr>
                    </a:p>
                  </a:txBody>
                  <a:tcPr marL="46099" marR="46099" marT="0" marB="0">
                    <a:solidFill>
                      <a:schemeClr val="tx2"/>
                    </a:solidFill>
                  </a:tcPr>
                </a:tc>
              </a:tr>
              <a:tr h="372041">
                <a:tc>
                  <a:txBody>
                    <a:bodyPr/>
                    <a:lstStyle/>
                    <a:p>
                      <a:pPr>
                        <a:spcAft>
                          <a:spcPts val="0"/>
                        </a:spcAft>
                      </a:pPr>
                      <a:r>
                        <a:rPr lang="en-GB" sz="1200" b="1">
                          <a:effectLst/>
                        </a:rPr>
                        <a:t>Housing Density</a:t>
                      </a:r>
                      <a:endParaRPr lang="en-CA" sz="1200" b="1">
                        <a:effectLst/>
                      </a:endParaRPr>
                    </a:p>
                    <a:p>
                      <a:pPr>
                        <a:spcAft>
                          <a:spcPts val="0"/>
                        </a:spcAft>
                      </a:pPr>
                      <a:r>
                        <a:rPr lang="en-GB" sz="1200" b="1">
                          <a:effectLst/>
                        </a:rPr>
                        <a:t>( ≥50 HH/ 10,000 m²)</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0.40</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0.18—0.85</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0.018</a:t>
                      </a:r>
                      <a:endParaRPr lang="en-CA" sz="1200" b="1">
                        <a:solidFill>
                          <a:srgbClr val="000000"/>
                        </a:solidFill>
                        <a:effectLst/>
                        <a:latin typeface="Calibri"/>
                        <a:ea typeface="Calibri"/>
                        <a:cs typeface="Times New Roman"/>
                      </a:endParaRPr>
                    </a:p>
                  </a:txBody>
                  <a:tcPr marL="46099" marR="46099" marT="0" marB="0">
                    <a:solidFill>
                      <a:schemeClr val="tx2"/>
                    </a:solidFill>
                  </a:tcPr>
                </a:tc>
              </a:tr>
              <a:tr h="186021">
                <a:tc>
                  <a:txBody>
                    <a:bodyPr/>
                    <a:lstStyle/>
                    <a:p>
                      <a:pPr>
                        <a:spcAft>
                          <a:spcPts val="0"/>
                        </a:spcAft>
                      </a:pPr>
                      <a:r>
                        <a:rPr lang="en-GB" sz="1200" b="1">
                          <a:effectLst/>
                        </a:rPr>
                        <a:t>Access to PDAM</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0.44</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0.20—0.95</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0.037</a:t>
                      </a:r>
                      <a:endParaRPr lang="en-CA" sz="1200" b="1">
                        <a:solidFill>
                          <a:srgbClr val="000000"/>
                        </a:solidFill>
                        <a:effectLst/>
                        <a:latin typeface="Calibri"/>
                        <a:ea typeface="Calibri"/>
                        <a:cs typeface="Times New Roman"/>
                      </a:endParaRPr>
                    </a:p>
                  </a:txBody>
                  <a:tcPr marL="46099" marR="46099" marT="0" marB="0">
                    <a:solidFill>
                      <a:schemeClr val="tx2"/>
                    </a:solidFill>
                  </a:tcPr>
                </a:tc>
              </a:tr>
              <a:tr h="558062">
                <a:tc>
                  <a:txBody>
                    <a:bodyPr/>
                    <a:lstStyle/>
                    <a:p>
                      <a:pPr>
                        <a:spcAft>
                          <a:spcPts val="0"/>
                        </a:spcAft>
                      </a:pPr>
                      <a:r>
                        <a:rPr lang="en-GB" sz="1200" b="1">
                          <a:effectLst/>
                        </a:rPr>
                        <a:t>Water Source at HH (Artesian Well/ Air Sumur) </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6.28</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1.80—21.94</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0.004</a:t>
                      </a:r>
                      <a:endParaRPr lang="en-CA" sz="1200" b="1">
                        <a:solidFill>
                          <a:srgbClr val="000000"/>
                        </a:solidFill>
                        <a:effectLst/>
                        <a:latin typeface="Calibri"/>
                        <a:ea typeface="Calibri"/>
                        <a:cs typeface="Times New Roman"/>
                      </a:endParaRPr>
                    </a:p>
                  </a:txBody>
                  <a:tcPr marL="46099" marR="46099" marT="0" marB="0">
                    <a:solidFill>
                      <a:schemeClr val="tx2"/>
                    </a:solidFill>
                  </a:tcPr>
                </a:tc>
              </a:tr>
              <a:tr h="372041">
                <a:tc>
                  <a:txBody>
                    <a:bodyPr/>
                    <a:lstStyle/>
                    <a:p>
                      <a:pPr>
                        <a:spcAft>
                          <a:spcPts val="0"/>
                        </a:spcAft>
                      </a:pPr>
                      <a:r>
                        <a:rPr lang="en-GB" sz="1200" b="1">
                          <a:effectLst/>
                        </a:rPr>
                        <a:t>Water Source at HH (River)</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4.37</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0.92—20.86</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0.060</a:t>
                      </a:r>
                      <a:endParaRPr lang="en-CA" sz="1200" b="1">
                        <a:solidFill>
                          <a:srgbClr val="000000"/>
                        </a:solidFill>
                        <a:effectLst/>
                        <a:latin typeface="Calibri"/>
                        <a:ea typeface="Calibri"/>
                        <a:cs typeface="Times New Roman"/>
                      </a:endParaRPr>
                    </a:p>
                  </a:txBody>
                  <a:tcPr marL="46099" marR="46099" marT="0" marB="0">
                    <a:solidFill>
                      <a:schemeClr val="tx2"/>
                    </a:solidFill>
                  </a:tcPr>
                </a:tc>
              </a:tr>
              <a:tr h="558062">
                <a:tc>
                  <a:txBody>
                    <a:bodyPr/>
                    <a:lstStyle/>
                    <a:p>
                      <a:pPr>
                        <a:spcAft>
                          <a:spcPts val="0"/>
                        </a:spcAft>
                      </a:pPr>
                      <a:r>
                        <a:rPr lang="en-GB" sz="1200" b="1">
                          <a:effectLst/>
                        </a:rPr>
                        <a:t>Last Completed Level of HH Education (≥SMP)</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0.46</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0.22—0.99</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0.049</a:t>
                      </a:r>
                      <a:endParaRPr lang="en-CA" sz="1200" b="1">
                        <a:solidFill>
                          <a:srgbClr val="000000"/>
                        </a:solidFill>
                        <a:effectLst/>
                        <a:latin typeface="Calibri"/>
                        <a:ea typeface="Calibri"/>
                        <a:cs typeface="Times New Roman"/>
                      </a:endParaRPr>
                    </a:p>
                  </a:txBody>
                  <a:tcPr marL="46099" marR="46099" marT="0" marB="0">
                    <a:solidFill>
                      <a:schemeClr val="tx2"/>
                    </a:solidFill>
                  </a:tcPr>
                </a:tc>
              </a:tr>
              <a:tr h="372041">
                <a:tc>
                  <a:txBody>
                    <a:bodyPr/>
                    <a:lstStyle/>
                    <a:p>
                      <a:pPr>
                        <a:spcAft>
                          <a:spcPts val="0"/>
                        </a:spcAft>
                      </a:pPr>
                      <a:r>
                        <a:rPr lang="en-GB" sz="1200" b="1">
                          <a:effectLst/>
                        </a:rPr>
                        <a:t>Level of HH Income</a:t>
                      </a:r>
                      <a:endParaRPr lang="en-CA" sz="1200" b="1">
                        <a:effectLst/>
                      </a:endParaRPr>
                    </a:p>
                    <a:p>
                      <a:pPr>
                        <a:spcAft>
                          <a:spcPts val="0"/>
                        </a:spcAft>
                      </a:pPr>
                      <a:r>
                        <a:rPr lang="en-GB" sz="1200" b="1">
                          <a:effectLst/>
                        </a:rPr>
                        <a:t>(&lt;Rp. 1,000,000)</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2.27</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0.99—5.20</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0.054</a:t>
                      </a:r>
                      <a:endParaRPr lang="en-CA" sz="1200" b="1">
                        <a:solidFill>
                          <a:srgbClr val="000000"/>
                        </a:solidFill>
                        <a:effectLst/>
                        <a:latin typeface="Calibri"/>
                        <a:ea typeface="Calibri"/>
                        <a:cs typeface="Times New Roman"/>
                      </a:endParaRPr>
                    </a:p>
                  </a:txBody>
                  <a:tcPr marL="46099" marR="46099" marT="0" marB="0">
                    <a:solidFill>
                      <a:schemeClr val="tx2"/>
                    </a:solidFill>
                  </a:tcPr>
                </a:tc>
              </a:tr>
              <a:tr h="372041">
                <a:tc>
                  <a:txBody>
                    <a:bodyPr/>
                    <a:lstStyle/>
                    <a:p>
                      <a:pPr>
                        <a:spcAft>
                          <a:spcPts val="0"/>
                        </a:spcAft>
                      </a:pPr>
                      <a:r>
                        <a:rPr lang="en-GB" sz="1200" b="1">
                          <a:effectLst/>
                        </a:rPr>
                        <a:t>Living &lt;20m to Open Sewage</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4.16</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0.55—31.74</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0.170</a:t>
                      </a:r>
                      <a:endParaRPr lang="en-CA" sz="1200" b="1">
                        <a:solidFill>
                          <a:srgbClr val="000000"/>
                        </a:solidFill>
                        <a:effectLst/>
                        <a:latin typeface="Calibri"/>
                        <a:ea typeface="Calibri"/>
                        <a:cs typeface="Times New Roman"/>
                      </a:endParaRPr>
                    </a:p>
                  </a:txBody>
                  <a:tcPr marL="46099" marR="46099" marT="0" marB="0">
                    <a:solidFill>
                      <a:schemeClr val="tx2"/>
                    </a:solidFill>
                  </a:tcPr>
                </a:tc>
              </a:tr>
              <a:tr h="372041">
                <a:tc>
                  <a:txBody>
                    <a:bodyPr/>
                    <a:lstStyle/>
                    <a:p>
                      <a:pPr>
                        <a:spcAft>
                          <a:spcPts val="0"/>
                        </a:spcAft>
                      </a:pPr>
                      <a:r>
                        <a:rPr lang="en-GB" sz="1200" b="1">
                          <a:effectLst/>
                        </a:rPr>
                        <a:t>Living &lt;20m to Refuse Depot</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2.57</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1.15—5.74</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0.021</a:t>
                      </a:r>
                      <a:endParaRPr lang="en-CA" sz="1200" b="1">
                        <a:solidFill>
                          <a:srgbClr val="000000"/>
                        </a:solidFill>
                        <a:effectLst/>
                        <a:latin typeface="Calibri"/>
                        <a:ea typeface="Calibri"/>
                        <a:cs typeface="Times New Roman"/>
                      </a:endParaRPr>
                    </a:p>
                  </a:txBody>
                  <a:tcPr marL="46099" marR="46099" marT="0" marB="0">
                    <a:solidFill>
                      <a:schemeClr val="tx2"/>
                    </a:solidFill>
                  </a:tcPr>
                </a:tc>
              </a:tr>
              <a:tr h="372041">
                <a:tc>
                  <a:txBody>
                    <a:bodyPr/>
                    <a:lstStyle/>
                    <a:p>
                      <a:pPr>
                        <a:spcAft>
                          <a:spcPts val="0"/>
                        </a:spcAft>
                      </a:pPr>
                      <a:r>
                        <a:rPr lang="en-GB" sz="1200" b="1">
                          <a:effectLst/>
                        </a:rPr>
                        <a:t>Frequency of Refuse Pickup (Daily)</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3.80</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1.28—11.29</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0.016</a:t>
                      </a:r>
                      <a:endParaRPr lang="en-CA" sz="1200" b="1">
                        <a:solidFill>
                          <a:srgbClr val="000000"/>
                        </a:solidFill>
                        <a:effectLst/>
                        <a:latin typeface="Calibri"/>
                        <a:ea typeface="Calibri"/>
                        <a:cs typeface="Times New Roman"/>
                      </a:endParaRPr>
                    </a:p>
                  </a:txBody>
                  <a:tcPr marL="46099" marR="46099" marT="0" marB="0">
                    <a:solidFill>
                      <a:schemeClr val="tx2"/>
                    </a:solidFill>
                  </a:tcPr>
                </a:tc>
              </a:tr>
              <a:tr h="186021">
                <a:tc>
                  <a:txBody>
                    <a:bodyPr/>
                    <a:lstStyle/>
                    <a:p>
                      <a:pPr>
                        <a:spcAft>
                          <a:spcPts val="0"/>
                        </a:spcAft>
                      </a:pPr>
                      <a:r>
                        <a:rPr lang="en-GB" sz="1200" b="1">
                          <a:effectLst/>
                        </a:rPr>
                        <a:t>Farming Occupation </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2.76</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1.23—6.18</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0.014</a:t>
                      </a:r>
                      <a:endParaRPr lang="en-CA" sz="1200" b="1">
                        <a:solidFill>
                          <a:srgbClr val="000000"/>
                        </a:solidFill>
                        <a:effectLst/>
                        <a:latin typeface="Calibri"/>
                        <a:ea typeface="Calibri"/>
                        <a:cs typeface="Times New Roman"/>
                      </a:endParaRPr>
                    </a:p>
                  </a:txBody>
                  <a:tcPr marL="46099" marR="46099" marT="0" marB="0">
                    <a:solidFill>
                      <a:schemeClr val="tx2"/>
                    </a:solidFill>
                  </a:tcPr>
                </a:tc>
              </a:tr>
              <a:tr h="372041">
                <a:tc>
                  <a:txBody>
                    <a:bodyPr/>
                    <a:lstStyle/>
                    <a:p>
                      <a:pPr>
                        <a:spcAft>
                          <a:spcPts val="0"/>
                        </a:spcAft>
                      </a:pPr>
                      <a:r>
                        <a:rPr lang="en-GB" sz="1200" b="1">
                          <a:effectLst/>
                        </a:rPr>
                        <a:t>Gender </a:t>
                      </a:r>
                      <a:endParaRPr lang="en-CA" sz="1200" b="1">
                        <a:effectLst/>
                      </a:endParaRPr>
                    </a:p>
                    <a:p>
                      <a:pPr>
                        <a:spcAft>
                          <a:spcPts val="0"/>
                        </a:spcAft>
                      </a:pPr>
                      <a:r>
                        <a:rPr lang="en-GB" sz="1200" b="1">
                          <a:effectLst/>
                        </a:rPr>
                        <a:t>(Male)</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dirty="0">
                          <a:effectLst/>
                        </a:rPr>
                        <a:t>1.61</a:t>
                      </a:r>
                      <a:endParaRPr lang="en-CA" sz="1200" b="1" dirty="0">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a:effectLst/>
                        </a:rPr>
                        <a:t>0.71—3.65</a:t>
                      </a:r>
                      <a:endParaRPr lang="en-CA" sz="1200" b="1">
                        <a:solidFill>
                          <a:srgbClr val="000000"/>
                        </a:solidFill>
                        <a:effectLst/>
                        <a:latin typeface="Calibri"/>
                        <a:ea typeface="Calibri"/>
                        <a:cs typeface="Times New Roman"/>
                      </a:endParaRPr>
                    </a:p>
                  </a:txBody>
                  <a:tcPr marL="46099" marR="46099" marT="0" marB="0">
                    <a:solidFill>
                      <a:schemeClr val="tx2"/>
                    </a:solidFill>
                  </a:tcPr>
                </a:tc>
                <a:tc>
                  <a:txBody>
                    <a:bodyPr/>
                    <a:lstStyle/>
                    <a:p>
                      <a:pPr algn="ctr">
                        <a:spcAft>
                          <a:spcPts val="0"/>
                        </a:spcAft>
                      </a:pPr>
                      <a:r>
                        <a:rPr lang="en-GB" sz="1200" b="1" dirty="0">
                          <a:effectLst/>
                        </a:rPr>
                        <a:t>0.250</a:t>
                      </a:r>
                      <a:endParaRPr lang="en-CA" sz="1200" b="1" dirty="0">
                        <a:solidFill>
                          <a:srgbClr val="000000"/>
                        </a:solidFill>
                        <a:effectLst/>
                        <a:latin typeface="Calibri"/>
                        <a:ea typeface="Calibri"/>
                        <a:cs typeface="Times New Roman"/>
                      </a:endParaRPr>
                    </a:p>
                  </a:txBody>
                  <a:tcPr marL="46099" marR="46099" marT="0" marB="0">
                    <a:solidFill>
                      <a:schemeClr val="tx2"/>
                    </a:solidFill>
                  </a:tcPr>
                </a:tc>
              </a:tr>
            </a:tbl>
          </a:graphicData>
        </a:graphic>
      </p:graphicFrame>
      <p:sp>
        <p:nvSpPr>
          <p:cNvPr id="7" name="Oval 6"/>
          <p:cNvSpPr/>
          <p:nvPr/>
        </p:nvSpPr>
        <p:spPr>
          <a:xfrm>
            <a:off x="7958574" y="78493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7958574" y="105392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7958574" y="465313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7947960" y="522920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7965889" y="2060848"/>
            <a:ext cx="216024" cy="216024"/>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7965889" y="1771201"/>
            <a:ext cx="216024" cy="216024"/>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7965889" y="242088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
          <p:cNvSpPr>
            <a:spLocks noChangeArrowheads="1"/>
          </p:cNvSpPr>
          <p:nvPr/>
        </p:nvSpPr>
        <p:spPr bwMode="auto">
          <a:xfrm>
            <a:off x="1076977" y="5867055"/>
            <a:ext cx="721062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G Times"/>
                <a:ea typeface="Calibri" pitchFamily="34" charset="0"/>
                <a:cs typeface="Times New Roman" pitchFamily="18" charset="0"/>
              </a:rPr>
              <a:t>*Abbreviations: OR, Odds Ratio; CI, Confidence Interval; HH, Household; PDAM, Perusahaan Daerah Air </a:t>
            </a:r>
            <a:r>
              <a:rPr kumimoji="0" lang="en-GB" altLang="en-US" sz="1100" b="0" i="0" u="none" strike="noStrike" cap="none" normalizeH="0" baseline="0" dirty="0" err="1" smtClean="0">
                <a:ln>
                  <a:noFill/>
                </a:ln>
                <a:solidFill>
                  <a:schemeClr val="tx1"/>
                </a:solidFill>
                <a:effectLst/>
                <a:latin typeface="CG Times"/>
                <a:ea typeface="Calibri" pitchFamily="34" charset="0"/>
                <a:cs typeface="Times New Roman" pitchFamily="18" charset="0"/>
              </a:rPr>
              <a:t>Minum</a:t>
            </a:r>
            <a:endParaRPr kumimoji="0" lang="en-GB" altLang="en-US" sz="11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59729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7115"/>
            <a:ext cx="724001" cy="876422"/>
          </a:xfrm>
          <a:prstGeom prst="rect">
            <a:avLst/>
          </a:prstGeom>
        </p:spPr>
      </p:pic>
      <p:sp>
        <p:nvSpPr>
          <p:cNvPr id="3" name="Title 1"/>
          <p:cNvSpPr txBox="1">
            <a:spLocks/>
          </p:cNvSpPr>
          <p:nvPr/>
        </p:nvSpPr>
        <p:spPr>
          <a:xfrm>
            <a:off x="395536" y="5157192"/>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CA" dirty="0" smtClean="0"/>
              <a:t>results</a:t>
            </a:r>
            <a:endParaRPr lang="en-CA" dirty="0"/>
          </a:p>
        </p:txBody>
      </p:sp>
      <p:pic>
        <p:nvPicPr>
          <p:cNvPr id="4" name="Picture 3" descr="C:\Users\Bianca\Pictures\FIELD WORK\IMG_595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626851"/>
            <a:ext cx="5943600" cy="3337560"/>
          </a:xfrm>
          <a:prstGeom prst="rect">
            <a:avLst/>
          </a:prstGeom>
          <a:noFill/>
          <a:ln>
            <a:noFill/>
          </a:ln>
        </p:spPr>
      </p:pic>
      <p:sp>
        <p:nvSpPr>
          <p:cNvPr id="6" name="Text Placeholder 2"/>
          <p:cNvSpPr txBox="1">
            <a:spLocks/>
          </p:cNvSpPr>
          <p:nvPr/>
        </p:nvSpPr>
        <p:spPr>
          <a:xfrm>
            <a:off x="914400" y="4104885"/>
            <a:ext cx="7315200" cy="1098439"/>
          </a:xfrm>
          <a:prstGeom prst="rect">
            <a:avLst/>
          </a:prstGeom>
        </p:spPr>
        <p:txBody>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Wingdings" panose="05000000000000000000" pitchFamily="2" charset="2"/>
              <a:buChar char="§"/>
            </a:pPr>
            <a:r>
              <a:rPr lang="en-CA" dirty="0" smtClean="0"/>
              <a:t>Household water source and sewage canal in </a:t>
            </a:r>
            <a:r>
              <a:rPr lang="en-CA" dirty="0" err="1" smtClean="0"/>
              <a:t>Jono</a:t>
            </a:r>
            <a:r>
              <a:rPr lang="en-CA" dirty="0" smtClean="0"/>
              <a:t>, Gresik</a:t>
            </a:r>
            <a:endParaRPr lang="en-CA" dirty="0"/>
          </a:p>
        </p:txBody>
      </p:sp>
    </p:spTree>
    <p:extLst>
      <p:ext uri="{BB962C8B-B14F-4D97-AF65-F5344CB8AC3E}">
        <p14:creationId xmlns:p14="http://schemas.microsoft.com/office/powerpoint/2010/main" val="2081881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509120"/>
            <a:ext cx="5791200" cy="1371600"/>
          </a:xfrm>
        </p:spPr>
        <p:txBody>
          <a:bodyPr/>
          <a:lstStyle/>
          <a:p>
            <a:r>
              <a:rPr lang="en-CA" dirty="0" smtClean="0"/>
              <a:t>TRANS-DISCIPLINARY APPROACH</a:t>
            </a:r>
            <a:endParaRPr lang="en-CA" dirty="0"/>
          </a:p>
        </p:txBody>
      </p:sp>
      <p:sp>
        <p:nvSpPr>
          <p:cNvPr id="3" name="Content Placeholder 2"/>
          <p:cNvSpPr>
            <a:spLocks noGrp="1"/>
          </p:cNvSpPr>
          <p:nvPr>
            <p:ph idx="1"/>
          </p:nvPr>
        </p:nvSpPr>
        <p:spPr>
          <a:xfrm>
            <a:off x="605680" y="1196752"/>
            <a:ext cx="7620000" cy="3188568"/>
          </a:xfrm>
        </p:spPr>
        <p:txBody>
          <a:bodyPr>
            <a:normAutofit lnSpcReduction="10000"/>
          </a:bodyPr>
          <a:lstStyle/>
          <a:p>
            <a:endParaRPr lang="en-CA" dirty="0" smtClean="0"/>
          </a:p>
          <a:p>
            <a:pPr marL="800100" lvl="1" indent="-342900">
              <a:buFont typeface="Wingdings" panose="05000000000000000000" pitchFamily="2" charset="2"/>
              <a:buChar char="§"/>
            </a:pPr>
            <a:r>
              <a:rPr lang="en-CA" b="1" dirty="0" smtClean="0"/>
              <a:t>Epidemiology </a:t>
            </a:r>
          </a:p>
          <a:p>
            <a:pPr marL="800100" lvl="1" indent="-342900">
              <a:buFont typeface="Wingdings" panose="05000000000000000000" pitchFamily="2" charset="2"/>
              <a:buChar char="§"/>
            </a:pPr>
            <a:r>
              <a:rPr lang="en-CA" b="1" dirty="0" smtClean="0"/>
              <a:t>Anthropology</a:t>
            </a:r>
          </a:p>
          <a:p>
            <a:pPr marL="800100" lvl="1" indent="-342900">
              <a:buFont typeface="Wingdings" panose="05000000000000000000" pitchFamily="2" charset="2"/>
              <a:buChar char="§"/>
            </a:pPr>
            <a:r>
              <a:rPr lang="en-CA" b="1" dirty="0" smtClean="0"/>
              <a:t>Biology </a:t>
            </a:r>
          </a:p>
          <a:p>
            <a:pPr marL="800100" lvl="1" indent="-342900">
              <a:buFont typeface="Wingdings" panose="05000000000000000000" pitchFamily="2" charset="2"/>
              <a:buChar char="§"/>
            </a:pPr>
            <a:r>
              <a:rPr lang="en-CA" b="1" dirty="0" smtClean="0"/>
              <a:t>Immunology</a:t>
            </a:r>
          </a:p>
          <a:p>
            <a:pPr marL="800100" lvl="1" indent="-342900">
              <a:buFont typeface="Wingdings" panose="05000000000000000000" pitchFamily="2" charset="2"/>
              <a:buChar char="§"/>
            </a:pPr>
            <a:r>
              <a:rPr lang="en-CA" b="1" dirty="0" smtClean="0"/>
              <a:t>Ecology</a:t>
            </a:r>
          </a:p>
          <a:p>
            <a:pPr marL="800100" lvl="1" indent="-342900">
              <a:buFont typeface="Wingdings" panose="05000000000000000000" pitchFamily="2" charset="2"/>
              <a:buChar char="§"/>
            </a:pPr>
            <a:r>
              <a:rPr lang="en-CA" b="1" dirty="0" smtClean="0"/>
              <a:t>Veterinary</a:t>
            </a:r>
          </a:p>
          <a:p>
            <a:pPr marL="800100" lvl="1" indent="-342900">
              <a:buFont typeface="Wingdings" panose="05000000000000000000" pitchFamily="2" charset="2"/>
              <a:buChar char="§"/>
            </a:pPr>
            <a:r>
              <a:rPr lang="en-CA" b="1" dirty="0" smtClean="0"/>
              <a:t>Psychology </a:t>
            </a:r>
          </a:p>
          <a:p>
            <a:pPr marL="800100" lvl="1" indent="-342900">
              <a:buFont typeface="Wingdings" panose="05000000000000000000" pitchFamily="2" charset="2"/>
              <a:buChar char="§"/>
            </a:pPr>
            <a:r>
              <a:rPr lang="en-CA" b="1" dirty="0" smtClean="0"/>
              <a:t>Policy</a:t>
            </a:r>
          </a:p>
          <a:p>
            <a:pPr marL="342900" indent="-342900">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7115"/>
            <a:ext cx="724001" cy="876422"/>
          </a:xfrm>
          <a:prstGeom prst="rect">
            <a:avLst/>
          </a:prstGeom>
        </p:spPr>
      </p:pic>
    </p:spTree>
    <p:extLst>
      <p:ext uri="{BB962C8B-B14F-4D97-AF65-F5344CB8AC3E}">
        <p14:creationId xmlns:p14="http://schemas.microsoft.com/office/powerpoint/2010/main" val="285065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7115"/>
            <a:ext cx="724001" cy="876422"/>
          </a:xfrm>
          <a:prstGeom prst="rect">
            <a:avLst/>
          </a:prstGeom>
        </p:spPr>
      </p:pic>
      <p:sp>
        <p:nvSpPr>
          <p:cNvPr id="3" name="Title 1"/>
          <p:cNvSpPr txBox="1">
            <a:spLocks/>
          </p:cNvSpPr>
          <p:nvPr/>
        </p:nvSpPr>
        <p:spPr>
          <a:xfrm>
            <a:off x="395536" y="5157192"/>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CA" dirty="0" smtClean="0"/>
              <a:t>results</a:t>
            </a:r>
            <a:endParaRPr lang="en-CA" dirty="0"/>
          </a:p>
        </p:txBody>
      </p:sp>
      <p:sp>
        <p:nvSpPr>
          <p:cNvPr id="6" name="Text Placeholder 2"/>
          <p:cNvSpPr txBox="1">
            <a:spLocks/>
          </p:cNvSpPr>
          <p:nvPr/>
        </p:nvSpPr>
        <p:spPr>
          <a:xfrm>
            <a:off x="914400" y="4104885"/>
            <a:ext cx="7315200" cy="1098439"/>
          </a:xfrm>
          <a:prstGeom prst="rect">
            <a:avLst/>
          </a:prstGeom>
        </p:spPr>
        <p:txBody>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Wingdings" panose="05000000000000000000" pitchFamily="2" charset="2"/>
              <a:buChar char="§"/>
            </a:pPr>
            <a:r>
              <a:rPr lang="en-CA" dirty="0"/>
              <a:t>Sewage </a:t>
            </a:r>
            <a:r>
              <a:rPr lang="en-CA" dirty="0" smtClean="0"/>
              <a:t>proximity, drainage </a:t>
            </a:r>
            <a:r>
              <a:rPr lang="en-CA" dirty="0"/>
              <a:t>and contamination in </a:t>
            </a:r>
            <a:r>
              <a:rPr lang="en-CA" dirty="0" err="1"/>
              <a:t>Pecar</a:t>
            </a:r>
            <a:r>
              <a:rPr lang="en-CA" dirty="0"/>
              <a:t> </a:t>
            </a:r>
            <a:r>
              <a:rPr lang="en-CA" dirty="0" err="1"/>
              <a:t>Keling</a:t>
            </a:r>
            <a:r>
              <a:rPr lang="en-CA" dirty="0"/>
              <a:t>, Surabaya</a:t>
            </a:r>
          </a:p>
        </p:txBody>
      </p:sp>
      <p:pic>
        <p:nvPicPr>
          <p:cNvPr id="7" name="Picture 6" descr="C:\Users\Bianca\Pictures\FIELD WORK\2014-05-02 12.21.1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4763" y="404664"/>
            <a:ext cx="6212160" cy="3687226"/>
          </a:xfrm>
          <a:prstGeom prst="rect">
            <a:avLst/>
          </a:prstGeom>
          <a:noFill/>
          <a:ln>
            <a:noFill/>
          </a:ln>
        </p:spPr>
      </p:pic>
    </p:spTree>
    <p:extLst>
      <p:ext uri="{BB962C8B-B14F-4D97-AF65-F5344CB8AC3E}">
        <p14:creationId xmlns:p14="http://schemas.microsoft.com/office/powerpoint/2010/main" val="1318712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57192"/>
            <a:ext cx="5791200" cy="1371600"/>
          </a:xfrm>
        </p:spPr>
        <p:txBody>
          <a:bodyPr/>
          <a:lstStyle/>
          <a:p>
            <a:r>
              <a:rPr lang="en-CA" dirty="0" smtClean="0"/>
              <a:t>Slum health (1)</a:t>
            </a:r>
            <a:endParaRPr lang="en-CA" dirty="0"/>
          </a:p>
        </p:txBody>
      </p:sp>
      <p:sp>
        <p:nvSpPr>
          <p:cNvPr id="3" name="Content Placeholder 2"/>
          <p:cNvSpPr>
            <a:spLocks noGrp="1"/>
          </p:cNvSpPr>
          <p:nvPr>
            <p:ph idx="1"/>
          </p:nvPr>
        </p:nvSpPr>
        <p:spPr>
          <a:xfrm>
            <a:off x="467544" y="993537"/>
            <a:ext cx="7620000" cy="4176465"/>
          </a:xfrm>
        </p:spPr>
        <p:txBody>
          <a:bodyPr>
            <a:normAutofit fontScale="92500" lnSpcReduction="10000"/>
          </a:bodyPr>
          <a:lstStyle/>
          <a:p>
            <a:pPr marL="342900" indent="-342900">
              <a:buFont typeface="Wingdings" panose="05000000000000000000" pitchFamily="2" charset="2"/>
              <a:buChar char="§"/>
            </a:pPr>
            <a:r>
              <a:rPr lang="en-CA" dirty="0" smtClean="0"/>
              <a:t>Despite the complex </a:t>
            </a:r>
            <a:r>
              <a:rPr lang="en-CA" dirty="0"/>
              <a:t>and variable disease </a:t>
            </a:r>
            <a:r>
              <a:rPr lang="en-CA" dirty="0" smtClean="0"/>
              <a:t>epidemiology</a:t>
            </a:r>
          </a:p>
          <a:p>
            <a:pPr marL="342900" indent="-342900">
              <a:buFont typeface="Wingdings" panose="05000000000000000000" pitchFamily="2" charset="2"/>
              <a:buChar char="§"/>
            </a:pPr>
            <a:r>
              <a:rPr lang="en-CA" dirty="0" smtClean="0"/>
              <a:t>Communities had similarly defined environmental and socio-economic circumstances</a:t>
            </a:r>
            <a:endParaRPr lang="en-CA" dirty="0"/>
          </a:p>
          <a:p>
            <a:pPr marL="800100" lvl="1" indent="-342900">
              <a:buFont typeface="Wingdings" panose="05000000000000000000" pitchFamily="2" charset="2"/>
              <a:buChar char="§"/>
            </a:pPr>
            <a:r>
              <a:rPr lang="en-CA" b="1" dirty="0"/>
              <a:t>‘Slum </a:t>
            </a:r>
            <a:r>
              <a:rPr lang="en-CA" b="1" dirty="0" smtClean="0"/>
              <a:t>Health’ not restricted to urban environments </a:t>
            </a:r>
          </a:p>
          <a:p>
            <a:pPr marL="800100" lvl="1" indent="-342900">
              <a:buFont typeface="Wingdings" panose="05000000000000000000" pitchFamily="2" charset="2"/>
              <a:buChar char="§"/>
            </a:pPr>
            <a:r>
              <a:rPr lang="en-CA" b="1" dirty="0" smtClean="0"/>
              <a:t>Interventions should be </a:t>
            </a:r>
            <a:r>
              <a:rPr lang="en-CA" b="1" dirty="0"/>
              <a:t>targeting Urban and </a:t>
            </a:r>
            <a:r>
              <a:rPr lang="en-CA" b="1" dirty="0" smtClean="0"/>
              <a:t>Rural communities alike</a:t>
            </a:r>
            <a:endParaRPr lang="en-CA" b="1" dirty="0"/>
          </a:p>
          <a:p>
            <a:pPr marL="342900" indent="-342900">
              <a:buFont typeface="Wingdings" panose="05000000000000000000" pitchFamily="2" charset="2"/>
              <a:buChar char="§"/>
            </a:pPr>
            <a:r>
              <a:rPr lang="en-CA" dirty="0" smtClean="0"/>
              <a:t>Improved sanitation, access </a:t>
            </a:r>
            <a:r>
              <a:rPr lang="en-CA" dirty="0"/>
              <a:t>to safe </a:t>
            </a:r>
            <a:r>
              <a:rPr lang="en-CA" dirty="0" smtClean="0"/>
              <a:t>water, and effective waste management and drainage systems are all essential determinants of both individual and community health and disease prevention</a:t>
            </a:r>
            <a:endParaRPr lang="en-CA" dirty="0"/>
          </a:p>
          <a:p>
            <a:pPr marL="342900" indent="-342900">
              <a:buFont typeface="Wingdings" panose="05000000000000000000" pitchFamily="2" charset="2"/>
              <a:buChar char="§"/>
            </a:pPr>
            <a:r>
              <a:rPr lang="en-CA" b="1" dirty="0" smtClean="0"/>
              <a:t>So how do we incentivize the inclusion of these vulnerable populations in government discussions and policy decisions? </a:t>
            </a:r>
            <a:endParaRPr lang="en-CA" b="1"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7115"/>
            <a:ext cx="724001" cy="876422"/>
          </a:xfrm>
          <a:prstGeom prst="rect">
            <a:avLst/>
          </a:prstGeom>
        </p:spPr>
      </p:pic>
      <p:sp>
        <p:nvSpPr>
          <p:cNvPr id="5" name="Rectangle 1"/>
          <p:cNvSpPr>
            <a:spLocks noChangeArrowheads="1"/>
          </p:cNvSpPr>
          <p:nvPr/>
        </p:nvSpPr>
        <p:spPr bwMode="auto">
          <a:xfrm>
            <a:off x="254133" y="6487943"/>
            <a:ext cx="86549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GB" altLang="en-US" sz="1200" dirty="0" smtClean="0">
                <a:latin typeface="CG Times"/>
                <a:cs typeface="Times New Roman" pitchFamily="18" charset="0"/>
              </a:rPr>
              <a:t>Riley et al.,2007; </a:t>
            </a:r>
            <a:r>
              <a:rPr lang="en-GB" altLang="en-US" sz="1200" dirty="0" err="1" smtClean="0">
                <a:latin typeface="CG Times"/>
                <a:cs typeface="Times New Roman" pitchFamily="18" charset="0"/>
              </a:rPr>
              <a:t>Felzemburgh</a:t>
            </a:r>
            <a:r>
              <a:rPr lang="en-GB" altLang="en-US" sz="1200" dirty="0" smtClean="0">
                <a:latin typeface="CG Times"/>
                <a:cs typeface="Times New Roman" pitchFamily="18" charset="0"/>
              </a:rPr>
              <a:t> et al., 2014; Reis et al., 2008; Marmot et al., 2008; </a:t>
            </a:r>
            <a:r>
              <a:rPr lang="en-GB" altLang="en-US" sz="1200" dirty="0" err="1" smtClean="0">
                <a:latin typeface="CG Times"/>
                <a:cs typeface="Times New Roman" pitchFamily="18" charset="0"/>
              </a:rPr>
              <a:t>Barcellos</a:t>
            </a:r>
            <a:r>
              <a:rPr lang="en-GB" altLang="en-US" sz="1200" dirty="0" smtClean="0">
                <a:latin typeface="CG Times"/>
                <a:cs typeface="Times New Roman" pitchFamily="18" charset="0"/>
              </a:rPr>
              <a:t> &amp; </a:t>
            </a:r>
            <a:r>
              <a:rPr lang="en-GB" altLang="en-US" sz="1200" dirty="0" err="1" smtClean="0">
                <a:latin typeface="CG Times"/>
                <a:cs typeface="Times New Roman" pitchFamily="18" charset="0"/>
              </a:rPr>
              <a:t>Sabroza</a:t>
            </a:r>
            <a:r>
              <a:rPr lang="en-GB" altLang="en-US" sz="1200" dirty="0" smtClean="0">
                <a:latin typeface="CG Times"/>
                <a:cs typeface="Times New Roman" pitchFamily="18" charset="0"/>
              </a:rPr>
              <a:t>, 2000;</a:t>
            </a:r>
            <a:r>
              <a:rPr lang="en-GB" altLang="en-US" sz="1200" dirty="0">
                <a:latin typeface="CG Times"/>
                <a:cs typeface="Times New Roman" pitchFamily="18" charset="0"/>
              </a:rPr>
              <a:t> </a:t>
            </a:r>
            <a:r>
              <a:rPr lang="en-GB" altLang="en-US" sz="1200" dirty="0" err="1">
                <a:latin typeface="CG Times"/>
                <a:cs typeface="Times New Roman" pitchFamily="18" charset="0"/>
              </a:rPr>
              <a:t>Ko</a:t>
            </a:r>
            <a:r>
              <a:rPr lang="en-GB" altLang="en-US" sz="1200" dirty="0">
                <a:latin typeface="CG Times"/>
                <a:cs typeface="Times New Roman" pitchFamily="18" charset="0"/>
              </a:rPr>
              <a:t> et al., </a:t>
            </a:r>
            <a:r>
              <a:rPr lang="en-GB" altLang="en-US" sz="1200" dirty="0" smtClean="0">
                <a:latin typeface="CG Times"/>
                <a:cs typeface="Times New Roman" pitchFamily="18" charset="0"/>
              </a:rPr>
              <a:t>1999</a:t>
            </a:r>
            <a:endParaRPr kumimoji="0" lang="en-GB" alt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23200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373216"/>
            <a:ext cx="5791200" cy="1371600"/>
          </a:xfrm>
        </p:spPr>
        <p:txBody>
          <a:bodyPr/>
          <a:lstStyle/>
          <a:p>
            <a:r>
              <a:rPr lang="en-CA" dirty="0" smtClean="0"/>
              <a:t>Contextual challenges</a:t>
            </a:r>
            <a:endParaRPr lang="en-CA" dirty="0"/>
          </a:p>
        </p:txBody>
      </p:sp>
      <p:sp>
        <p:nvSpPr>
          <p:cNvPr id="3" name="Content Placeholder 2"/>
          <p:cNvSpPr>
            <a:spLocks noGrp="1"/>
          </p:cNvSpPr>
          <p:nvPr>
            <p:ph idx="1"/>
          </p:nvPr>
        </p:nvSpPr>
        <p:spPr>
          <a:xfrm>
            <a:off x="975521" y="555326"/>
            <a:ext cx="7620000" cy="5033915"/>
          </a:xfrm>
        </p:spPr>
        <p:txBody>
          <a:bodyPr>
            <a:normAutofit fontScale="92500" lnSpcReduction="10000"/>
          </a:bodyPr>
          <a:lstStyle/>
          <a:p>
            <a:pPr marL="342900" indent="-342900">
              <a:buFont typeface="Wingdings" panose="05000000000000000000" pitchFamily="2" charset="2"/>
              <a:buChar char="§"/>
            </a:pPr>
            <a:r>
              <a:rPr lang="en-CA" b="1" dirty="0" smtClean="0"/>
              <a:t>Government Decentralization</a:t>
            </a:r>
          </a:p>
          <a:p>
            <a:pPr marL="800100" lvl="1" indent="-342900">
              <a:buFont typeface="Wingdings" panose="05000000000000000000" pitchFamily="2" charset="2"/>
              <a:buChar char="§"/>
            </a:pPr>
            <a:r>
              <a:rPr lang="en-CA" b="1" dirty="0" smtClean="0"/>
              <a:t>Re-structuring Post-Suharto Era (1999/2000)</a:t>
            </a:r>
          </a:p>
          <a:p>
            <a:pPr marL="800100" lvl="1" indent="-342900">
              <a:buFont typeface="Wingdings" panose="05000000000000000000" pitchFamily="2" charset="2"/>
              <a:buChar char="§"/>
            </a:pPr>
            <a:r>
              <a:rPr lang="en-CA" b="1" dirty="0" smtClean="0"/>
              <a:t>Fragmented delivery of public services</a:t>
            </a:r>
          </a:p>
          <a:p>
            <a:pPr marL="800100" lvl="1" indent="-342900">
              <a:buFont typeface="Wingdings" panose="05000000000000000000" pitchFamily="2" charset="2"/>
              <a:buChar char="§"/>
            </a:pPr>
            <a:r>
              <a:rPr lang="en-CA" b="1" dirty="0" smtClean="0"/>
              <a:t>I.E. PDAM- Regionally operated water utility  company (over 300 discrete units)</a:t>
            </a:r>
          </a:p>
          <a:p>
            <a:pPr marL="800100" lvl="1" indent="-342900">
              <a:buFont typeface="Wingdings" panose="05000000000000000000" pitchFamily="2" charset="2"/>
              <a:buChar char="§"/>
            </a:pPr>
            <a:r>
              <a:rPr lang="en-CA" b="1" dirty="0"/>
              <a:t>O</a:t>
            </a:r>
            <a:r>
              <a:rPr lang="en-CA" b="1" dirty="0" smtClean="0"/>
              <a:t>nus is on municipalities and local communities</a:t>
            </a:r>
          </a:p>
          <a:p>
            <a:pPr lvl="1" indent="0">
              <a:buNone/>
            </a:pPr>
            <a:endParaRPr lang="en-CA" b="1" dirty="0" smtClean="0"/>
          </a:p>
          <a:p>
            <a:pPr marL="342900" indent="-342900">
              <a:buFont typeface="Wingdings" panose="05000000000000000000" pitchFamily="2" charset="2"/>
              <a:buChar char="§"/>
            </a:pPr>
            <a:r>
              <a:rPr lang="en-CA" dirty="0" smtClean="0"/>
              <a:t>Infrastructure</a:t>
            </a:r>
          </a:p>
          <a:p>
            <a:pPr marL="800100" lvl="1" indent="-342900">
              <a:buFont typeface="Wingdings" panose="05000000000000000000" pitchFamily="2" charset="2"/>
              <a:buChar char="§"/>
            </a:pPr>
            <a:r>
              <a:rPr lang="en-CA" b="1" dirty="0" smtClean="0"/>
              <a:t>Environmental contamination (Flood Zones)</a:t>
            </a:r>
          </a:p>
          <a:p>
            <a:pPr marL="800100" lvl="1" indent="-342900">
              <a:buFont typeface="Wingdings" panose="05000000000000000000" pitchFamily="2" charset="2"/>
              <a:buChar char="§"/>
            </a:pPr>
            <a:r>
              <a:rPr lang="en-CA" b="1" dirty="0" smtClean="0"/>
              <a:t>Protection and treatment of water at source and in-house</a:t>
            </a:r>
          </a:p>
          <a:p>
            <a:pPr lvl="1" indent="0">
              <a:buNone/>
            </a:pPr>
            <a:endParaRPr lang="en-CA" dirty="0"/>
          </a:p>
          <a:p>
            <a:pPr marL="342900" indent="-342900">
              <a:buFont typeface="Wingdings" panose="05000000000000000000" pitchFamily="2" charset="2"/>
              <a:buChar char="§"/>
            </a:pPr>
            <a:r>
              <a:rPr lang="en-CA" dirty="0" smtClean="0"/>
              <a:t>Limited Resources</a:t>
            </a:r>
            <a:endParaRPr lang="en-CA" dirty="0"/>
          </a:p>
          <a:p>
            <a:pPr marL="800100" lvl="1" indent="-342900">
              <a:buFont typeface="Wingdings" panose="05000000000000000000" pitchFamily="2" charset="2"/>
              <a:buChar char="§"/>
            </a:pPr>
            <a:r>
              <a:rPr lang="en-CA" b="1" dirty="0" smtClean="0"/>
              <a:t>Access and Availability of Diagnostics (timing, quality)</a:t>
            </a:r>
          </a:p>
          <a:p>
            <a:pPr marL="800100" lvl="1" indent="-342900">
              <a:buFont typeface="Wingdings" panose="05000000000000000000" pitchFamily="2" charset="2"/>
              <a:buChar char="§"/>
            </a:pPr>
            <a:r>
              <a:rPr lang="en-CA" b="1" dirty="0" smtClean="0"/>
              <a:t>Human and Clinical Capacities</a:t>
            </a:r>
          </a:p>
          <a:p>
            <a:pPr marL="800100" lvl="1" indent="-342900">
              <a:buFont typeface="Wingdings" panose="05000000000000000000" pitchFamily="2" charset="2"/>
              <a:buChar char="§"/>
            </a:pPr>
            <a:endParaRPr lang="en-CA" b="1"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7115"/>
            <a:ext cx="724001" cy="876422"/>
          </a:xfrm>
          <a:prstGeom prst="rect">
            <a:avLst/>
          </a:prstGeom>
        </p:spPr>
      </p:pic>
    </p:spTree>
    <p:extLst>
      <p:ext uri="{BB962C8B-B14F-4D97-AF65-F5344CB8AC3E}">
        <p14:creationId xmlns:p14="http://schemas.microsoft.com/office/powerpoint/2010/main" val="1376717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7115"/>
            <a:ext cx="724001" cy="876422"/>
          </a:xfrm>
          <a:prstGeom prst="rect">
            <a:avLst/>
          </a:prstGeom>
        </p:spPr>
      </p:pic>
      <p:sp>
        <p:nvSpPr>
          <p:cNvPr id="3" name="Title 1"/>
          <p:cNvSpPr txBox="1">
            <a:spLocks/>
          </p:cNvSpPr>
          <p:nvPr/>
        </p:nvSpPr>
        <p:spPr>
          <a:xfrm>
            <a:off x="251520" y="5209791"/>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CA" dirty="0" smtClean="0"/>
              <a:t>Regional Discrepancies (2)</a:t>
            </a:r>
            <a:endParaRPr lang="en-CA" dirty="0"/>
          </a:p>
        </p:txBody>
      </p:sp>
      <p:graphicFrame>
        <p:nvGraphicFramePr>
          <p:cNvPr id="15" name="Table 14"/>
          <p:cNvGraphicFramePr>
            <a:graphicFrameLocks noGrp="1"/>
          </p:cNvGraphicFramePr>
          <p:nvPr>
            <p:extLst>
              <p:ext uri="{D42A27DB-BD31-4B8C-83A1-F6EECF244321}">
                <p14:modId xmlns:p14="http://schemas.microsoft.com/office/powerpoint/2010/main" val="1272466202"/>
              </p:ext>
            </p:extLst>
          </p:nvPr>
        </p:nvGraphicFramePr>
        <p:xfrm>
          <a:off x="1115616" y="2132856"/>
          <a:ext cx="6440800" cy="2130398"/>
        </p:xfrm>
        <a:graphic>
          <a:graphicData uri="http://schemas.openxmlformats.org/drawingml/2006/table">
            <a:tbl>
              <a:tblPr firstRow="1" firstCol="1" bandRow="1">
                <a:tableStyleId>{5C22544A-7EE6-4342-B048-85BDC9FD1C3A}</a:tableStyleId>
              </a:tblPr>
              <a:tblGrid>
                <a:gridCol w="1742029"/>
                <a:gridCol w="1652574"/>
                <a:gridCol w="1575225"/>
                <a:gridCol w="1470972"/>
              </a:tblGrid>
              <a:tr h="846959">
                <a:tc>
                  <a:txBody>
                    <a:bodyPr/>
                    <a:lstStyle/>
                    <a:p>
                      <a:pPr algn="ctr">
                        <a:spcAft>
                          <a:spcPts val="0"/>
                        </a:spcAft>
                      </a:pPr>
                      <a:r>
                        <a:rPr lang="en-GB" sz="1200" b="1" dirty="0">
                          <a:effectLst/>
                        </a:rPr>
                        <a:t>Social-Environmental Associations</a:t>
                      </a:r>
                      <a:endParaRPr lang="en-CA" sz="1200" b="1" dirty="0">
                        <a:solidFill>
                          <a:srgbClr val="000000"/>
                        </a:solidFill>
                        <a:effectLst/>
                        <a:latin typeface="Calibri"/>
                        <a:ea typeface="Calibri"/>
                        <a:cs typeface="Times New Roman"/>
                      </a:endParaRPr>
                    </a:p>
                  </a:txBody>
                  <a:tcPr marL="68580" marR="68580" marT="0" marB="0">
                    <a:solidFill>
                      <a:schemeClr val="tx2"/>
                    </a:solidFill>
                  </a:tcPr>
                </a:tc>
                <a:tc gridSpan="3">
                  <a:txBody>
                    <a:bodyPr/>
                    <a:lstStyle/>
                    <a:p>
                      <a:pPr algn="ctr">
                        <a:spcAft>
                          <a:spcPts val="0"/>
                        </a:spcAft>
                      </a:pPr>
                      <a:r>
                        <a:rPr lang="en-GB" sz="1200" b="1" dirty="0" smtClean="0">
                          <a:effectLst/>
                        </a:rPr>
                        <a:t>Reported Case </a:t>
                      </a:r>
                      <a:r>
                        <a:rPr lang="en-GB" sz="1200" b="1" dirty="0" smtClean="0">
                          <a:effectLst/>
                        </a:rPr>
                        <a:t>History</a:t>
                      </a:r>
                      <a:endParaRPr lang="en-CA" sz="1200" b="1" dirty="0">
                        <a:solidFill>
                          <a:srgbClr val="000000"/>
                        </a:solidFill>
                        <a:effectLst/>
                        <a:latin typeface="Calibri"/>
                        <a:ea typeface="Calibri"/>
                        <a:cs typeface="Times New Roman"/>
                      </a:endParaRPr>
                    </a:p>
                  </a:txBody>
                  <a:tcPr marL="68580" marR="68580" marT="0" marB="0">
                    <a:solidFill>
                      <a:schemeClr val="tx2"/>
                    </a:solidFill>
                  </a:tcPr>
                </a:tc>
                <a:tc hMerge="1">
                  <a:txBody>
                    <a:bodyPr/>
                    <a:lstStyle/>
                    <a:p>
                      <a:endParaRPr lang="en-CA"/>
                    </a:p>
                  </a:txBody>
                  <a:tcPr/>
                </a:tc>
                <a:tc hMerge="1">
                  <a:txBody>
                    <a:bodyPr/>
                    <a:lstStyle/>
                    <a:p>
                      <a:endParaRPr lang="en-CA"/>
                    </a:p>
                  </a:txBody>
                  <a:tcPr/>
                </a:tc>
              </a:tr>
              <a:tr h="436480">
                <a:tc>
                  <a:txBody>
                    <a:bodyPr/>
                    <a:lstStyle/>
                    <a:p>
                      <a:pPr algn="ctr">
                        <a:spcAft>
                          <a:spcPts val="0"/>
                        </a:spcAft>
                      </a:pPr>
                      <a:r>
                        <a:rPr lang="en-GB" sz="1200" b="1">
                          <a:effectLst/>
                        </a:rPr>
                        <a:t> </a:t>
                      </a:r>
                      <a:endParaRPr lang="en-CA" sz="1200" b="1">
                        <a:solidFill>
                          <a:srgbClr val="000000"/>
                        </a:solidFill>
                        <a:effectLst/>
                        <a:latin typeface="Calibri"/>
                        <a:ea typeface="Calibri"/>
                        <a:cs typeface="Times New Roman"/>
                      </a:endParaRPr>
                    </a:p>
                  </a:txBody>
                  <a:tcPr marL="68580" marR="68580" marT="0" marB="0">
                    <a:solidFill>
                      <a:schemeClr val="tx2"/>
                    </a:solidFill>
                  </a:tcPr>
                </a:tc>
                <a:tc>
                  <a:txBody>
                    <a:bodyPr/>
                    <a:lstStyle/>
                    <a:p>
                      <a:pPr algn="ctr">
                        <a:spcAft>
                          <a:spcPts val="0"/>
                        </a:spcAft>
                      </a:pPr>
                      <a:r>
                        <a:rPr lang="en-GB" sz="1200" b="1" dirty="0">
                          <a:effectLst/>
                        </a:rPr>
                        <a:t>OR</a:t>
                      </a:r>
                      <a:endParaRPr lang="en-CA" sz="1200" b="1" dirty="0">
                        <a:solidFill>
                          <a:srgbClr val="000000"/>
                        </a:solidFill>
                        <a:effectLst/>
                        <a:latin typeface="Calibri"/>
                        <a:ea typeface="Calibri"/>
                        <a:cs typeface="Times New Roman"/>
                      </a:endParaRPr>
                    </a:p>
                  </a:txBody>
                  <a:tcPr marL="68580" marR="68580" marT="0" marB="0">
                    <a:solidFill>
                      <a:schemeClr val="tx2"/>
                    </a:solidFill>
                  </a:tcPr>
                </a:tc>
                <a:tc>
                  <a:txBody>
                    <a:bodyPr/>
                    <a:lstStyle/>
                    <a:p>
                      <a:pPr algn="ctr">
                        <a:spcAft>
                          <a:spcPts val="0"/>
                        </a:spcAft>
                      </a:pPr>
                      <a:r>
                        <a:rPr lang="en-GB" sz="1200" b="1" dirty="0">
                          <a:effectLst/>
                        </a:rPr>
                        <a:t>95% CI</a:t>
                      </a:r>
                      <a:endParaRPr lang="en-CA" sz="1200" b="1" dirty="0">
                        <a:solidFill>
                          <a:srgbClr val="000000"/>
                        </a:solidFill>
                        <a:effectLst/>
                        <a:latin typeface="Calibri"/>
                        <a:ea typeface="Calibri"/>
                        <a:cs typeface="Times New Roman"/>
                      </a:endParaRPr>
                    </a:p>
                  </a:txBody>
                  <a:tcPr marL="68580" marR="68580" marT="0" marB="0">
                    <a:solidFill>
                      <a:schemeClr val="tx2"/>
                    </a:solidFill>
                  </a:tcPr>
                </a:tc>
                <a:tc>
                  <a:txBody>
                    <a:bodyPr/>
                    <a:lstStyle/>
                    <a:p>
                      <a:pPr algn="ctr">
                        <a:spcAft>
                          <a:spcPts val="0"/>
                        </a:spcAft>
                      </a:pPr>
                      <a:r>
                        <a:rPr lang="en-GB" sz="1200" b="1">
                          <a:effectLst/>
                        </a:rPr>
                        <a:t>P</a:t>
                      </a:r>
                      <a:endParaRPr lang="en-CA" sz="1200" b="1">
                        <a:solidFill>
                          <a:srgbClr val="000000"/>
                        </a:solidFill>
                        <a:effectLst/>
                        <a:latin typeface="Calibri"/>
                        <a:ea typeface="Calibri"/>
                        <a:cs typeface="Times New Roman"/>
                      </a:endParaRPr>
                    </a:p>
                  </a:txBody>
                  <a:tcPr marL="68580" marR="68580" marT="0" marB="0">
                    <a:solidFill>
                      <a:schemeClr val="tx2"/>
                    </a:solidFill>
                  </a:tcPr>
                </a:tc>
              </a:tr>
              <a:tr h="846959">
                <a:tc>
                  <a:txBody>
                    <a:bodyPr/>
                    <a:lstStyle/>
                    <a:p>
                      <a:pPr>
                        <a:spcAft>
                          <a:spcPts val="0"/>
                        </a:spcAft>
                      </a:pPr>
                      <a:r>
                        <a:rPr lang="en-GB" sz="1200" b="1">
                          <a:effectLst/>
                        </a:rPr>
                        <a:t>Living in Sampang Regency</a:t>
                      </a:r>
                      <a:endParaRPr lang="en-CA" sz="1200" b="1">
                        <a:solidFill>
                          <a:srgbClr val="000000"/>
                        </a:solidFill>
                        <a:effectLst/>
                        <a:latin typeface="Calibri"/>
                        <a:ea typeface="Calibri"/>
                        <a:cs typeface="Times New Roman"/>
                      </a:endParaRPr>
                    </a:p>
                  </a:txBody>
                  <a:tcPr marL="68580" marR="68580" marT="0" marB="0">
                    <a:solidFill>
                      <a:schemeClr val="tx2"/>
                    </a:solidFill>
                  </a:tcPr>
                </a:tc>
                <a:tc>
                  <a:txBody>
                    <a:bodyPr/>
                    <a:lstStyle/>
                    <a:p>
                      <a:pPr algn="ctr">
                        <a:spcAft>
                          <a:spcPts val="0"/>
                        </a:spcAft>
                      </a:pPr>
                      <a:r>
                        <a:rPr lang="en-GB" sz="1200" b="1" dirty="0">
                          <a:effectLst/>
                        </a:rPr>
                        <a:t>3.55</a:t>
                      </a:r>
                      <a:endParaRPr lang="en-CA" sz="1200" b="1" dirty="0">
                        <a:solidFill>
                          <a:srgbClr val="000000"/>
                        </a:solidFill>
                        <a:effectLst/>
                        <a:latin typeface="Calibri"/>
                        <a:ea typeface="Calibri"/>
                        <a:cs typeface="Times New Roman"/>
                      </a:endParaRPr>
                    </a:p>
                  </a:txBody>
                  <a:tcPr marL="68580" marR="68580" marT="0" marB="0">
                    <a:solidFill>
                      <a:schemeClr val="tx2"/>
                    </a:solidFill>
                  </a:tcPr>
                </a:tc>
                <a:tc>
                  <a:txBody>
                    <a:bodyPr/>
                    <a:lstStyle/>
                    <a:p>
                      <a:pPr algn="ctr">
                        <a:spcAft>
                          <a:spcPts val="0"/>
                        </a:spcAft>
                      </a:pPr>
                      <a:r>
                        <a:rPr lang="en-GB" sz="1200" b="1" dirty="0">
                          <a:effectLst/>
                        </a:rPr>
                        <a:t>1.29—9.74</a:t>
                      </a:r>
                      <a:endParaRPr lang="en-CA" sz="1200" b="1" dirty="0">
                        <a:solidFill>
                          <a:srgbClr val="000000"/>
                        </a:solidFill>
                        <a:effectLst/>
                        <a:latin typeface="Calibri"/>
                        <a:ea typeface="Calibri"/>
                        <a:cs typeface="Times New Roman"/>
                      </a:endParaRPr>
                    </a:p>
                  </a:txBody>
                  <a:tcPr marL="68580" marR="68580" marT="0" marB="0">
                    <a:solidFill>
                      <a:schemeClr val="tx2"/>
                    </a:solidFill>
                  </a:tcPr>
                </a:tc>
                <a:tc>
                  <a:txBody>
                    <a:bodyPr/>
                    <a:lstStyle/>
                    <a:p>
                      <a:pPr algn="ctr">
                        <a:spcAft>
                          <a:spcPts val="0"/>
                        </a:spcAft>
                      </a:pPr>
                      <a:r>
                        <a:rPr lang="en-GB" sz="1200" b="1" dirty="0">
                          <a:effectLst/>
                        </a:rPr>
                        <a:t>0.014</a:t>
                      </a:r>
                      <a:endParaRPr lang="en-CA" sz="1200" b="1" dirty="0">
                        <a:solidFill>
                          <a:srgbClr val="000000"/>
                        </a:solidFill>
                        <a:effectLst/>
                        <a:latin typeface="Calibri"/>
                        <a:ea typeface="Calibri"/>
                        <a:cs typeface="Times New Roman"/>
                      </a:endParaRPr>
                    </a:p>
                  </a:txBody>
                  <a:tcPr marL="68580" marR="68580" marT="0" marB="0">
                    <a:solidFill>
                      <a:schemeClr val="tx2"/>
                    </a:solidFill>
                  </a:tcPr>
                </a:tc>
              </a:tr>
            </a:tbl>
          </a:graphicData>
        </a:graphic>
      </p:graphicFrame>
    </p:spTree>
    <p:extLst>
      <p:ext uri="{BB962C8B-B14F-4D97-AF65-F5344CB8AC3E}">
        <p14:creationId xmlns:p14="http://schemas.microsoft.com/office/powerpoint/2010/main" val="3257080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5521" y="2132856"/>
            <a:ext cx="7113984" cy="2304256"/>
          </a:xfrm>
        </p:spPr>
        <p:txBody>
          <a:bodyPr>
            <a:normAutofit/>
          </a:bodyPr>
          <a:lstStyle/>
          <a:p>
            <a:r>
              <a:rPr lang="en-CA" sz="2800" i="1" cap="none" dirty="0" smtClean="0"/>
              <a:t>“</a:t>
            </a:r>
            <a:r>
              <a:rPr lang="en-CA" sz="2800" i="1" cap="none" dirty="0" err="1" smtClean="0"/>
              <a:t>Sampang</a:t>
            </a:r>
            <a:r>
              <a:rPr lang="en-CA" sz="2800" i="1" cap="none" dirty="0" smtClean="0"/>
              <a:t> has always had rats and floods, only now do we have these outbreaks of leptospirosis…why now, what has changed?”</a:t>
            </a:r>
            <a:endParaRPr lang="en-CA" sz="2800" cap="none" dirty="0"/>
          </a:p>
        </p:txBody>
      </p:sp>
      <p:sp>
        <p:nvSpPr>
          <p:cNvPr id="6" name="Text Placeholder 5"/>
          <p:cNvSpPr>
            <a:spLocks noGrp="1"/>
          </p:cNvSpPr>
          <p:nvPr>
            <p:ph type="body" sz="half" idx="2"/>
          </p:nvPr>
        </p:nvSpPr>
        <p:spPr>
          <a:xfrm>
            <a:off x="563652" y="5157192"/>
            <a:ext cx="8153400" cy="457200"/>
          </a:xfrm>
        </p:spPr>
        <p:txBody>
          <a:bodyPr>
            <a:noAutofit/>
          </a:bodyPr>
          <a:lstStyle/>
          <a:p>
            <a:r>
              <a:rPr lang="en-CA" sz="2000" i="1" dirty="0"/>
              <a:t>Government Employee, Agricultural Department, </a:t>
            </a:r>
            <a:r>
              <a:rPr lang="en-CA" sz="2000" i="1" dirty="0" err="1"/>
              <a:t>Dalpenang</a:t>
            </a:r>
            <a:r>
              <a:rPr lang="en-CA" sz="2000" i="1" dirty="0"/>
              <a:t>, </a:t>
            </a:r>
            <a:r>
              <a:rPr lang="en-CA" sz="2000" i="1" dirty="0" err="1"/>
              <a:t>Banyuanyar</a:t>
            </a:r>
            <a:r>
              <a:rPr lang="en-CA" sz="2000" i="1" dirty="0"/>
              <a:t> Health Centre (Field Notes: Day 10)</a:t>
            </a:r>
            <a:r>
              <a:rPr lang="en-CA" sz="2000" dirty="0"/>
              <a:t/>
            </a:r>
            <a:br>
              <a:rPr lang="en-CA" sz="2000" dirty="0"/>
            </a:br>
            <a:endParaRPr lang="en-CA" sz="200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8640"/>
            <a:ext cx="724001" cy="876422"/>
          </a:xfrm>
          <a:prstGeom prst="rect">
            <a:avLst/>
          </a:prstGeom>
        </p:spPr>
      </p:pic>
    </p:spTree>
    <p:extLst>
      <p:ext uri="{BB962C8B-B14F-4D97-AF65-F5344CB8AC3E}">
        <p14:creationId xmlns:p14="http://schemas.microsoft.com/office/powerpoint/2010/main" val="142097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7115"/>
            <a:ext cx="724001" cy="876422"/>
          </a:xfrm>
          <a:prstGeom prst="rect">
            <a:avLst/>
          </a:prstGeom>
        </p:spPr>
      </p:pic>
      <p:sp>
        <p:nvSpPr>
          <p:cNvPr id="3" name="Title 1"/>
          <p:cNvSpPr txBox="1">
            <a:spLocks/>
          </p:cNvSpPr>
          <p:nvPr/>
        </p:nvSpPr>
        <p:spPr>
          <a:xfrm>
            <a:off x="305189" y="5661248"/>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CA" dirty="0" smtClean="0"/>
              <a:t>Lessons to learn</a:t>
            </a:r>
            <a:endParaRPr lang="en-CA" dirty="0"/>
          </a:p>
        </p:txBody>
      </p:sp>
      <p:sp>
        <p:nvSpPr>
          <p:cNvPr id="4" name="Text Placeholder 2"/>
          <p:cNvSpPr txBox="1">
            <a:spLocks/>
          </p:cNvSpPr>
          <p:nvPr/>
        </p:nvSpPr>
        <p:spPr>
          <a:xfrm>
            <a:off x="755576" y="1340768"/>
            <a:ext cx="7315200" cy="3600400"/>
          </a:xfrm>
          <a:prstGeom prst="rect">
            <a:avLst/>
          </a:prstGeom>
        </p:spPr>
        <p:txBody>
          <a:bodyPr>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lvl="1" indent="0">
              <a:buNone/>
            </a:pPr>
            <a:endParaRPr lang="en-CA" b="1" dirty="0" smtClean="0"/>
          </a:p>
          <a:p>
            <a:pPr marL="342900" indent="-342900">
              <a:buFont typeface="Wingdings" panose="05000000000000000000" pitchFamily="2" charset="2"/>
              <a:buChar char="§"/>
            </a:pPr>
            <a:r>
              <a:rPr lang="en-CA" dirty="0" smtClean="0"/>
              <a:t>Anomaly with improved regional reporting in </a:t>
            </a:r>
            <a:r>
              <a:rPr lang="en-CA" dirty="0" err="1" smtClean="0"/>
              <a:t>Sampang</a:t>
            </a:r>
            <a:endParaRPr lang="en-CA" dirty="0" smtClean="0"/>
          </a:p>
          <a:p>
            <a:pPr marL="800100" lvl="1" indent="-342900">
              <a:buFont typeface="Wingdings" panose="05000000000000000000" pitchFamily="2" charset="2"/>
              <a:buChar char="§"/>
            </a:pPr>
            <a:r>
              <a:rPr lang="en-CA" b="1" dirty="0" smtClean="0"/>
              <a:t>Heightened surveillance and awareness following the outbreak</a:t>
            </a:r>
          </a:p>
          <a:p>
            <a:pPr marL="800100" lvl="1" indent="-342900">
              <a:buFont typeface="Wingdings" panose="05000000000000000000" pitchFamily="2" charset="2"/>
              <a:buChar char="§"/>
            </a:pPr>
            <a:r>
              <a:rPr lang="en-CA" b="1" dirty="0" smtClean="0"/>
              <a:t>We need to look at the positive deviances</a:t>
            </a:r>
          </a:p>
          <a:p>
            <a:pPr marL="800100" lvl="1" indent="-342900">
              <a:buFont typeface="Wingdings" panose="05000000000000000000" pitchFamily="2" charset="2"/>
              <a:buChar char="§"/>
            </a:pPr>
            <a:r>
              <a:rPr lang="en-CA" b="1" dirty="0" smtClean="0"/>
              <a:t>Can this information be used to benefit other regional and provincial responses? </a:t>
            </a:r>
          </a:p>
          <a:p>
            <a:r>
              <a:rPr lang="en-CA" dirty="0" smtClean="0"/>
              <a:t>	</a:t>
            </a:r>
          </a:p>
        </p:txBody>
      </p:sp>
    </p:spTree>
    <p:extLst>
      <p:ext uri="{BB962C8B-B14F-4D97-AF65-F5344CB8AC3E}">
        <p14:creationId xmlns:p14="http://schemas.microsoft.com/office/powerpoint/2010/main" val="1708228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7115"/>
            <a:ext cx="724001" cy="876422"/>
          </a:xfrm>
          <a:prstGeom prst="rect">
            <a:avLst/>
          </a:prstGeom>
        </p:spPr>
      </p:pic>
      <p:sp>
        <p:nvSpPr>
          <p:cNvPr id="3" name="Title 1"/>
          <p:cNvSpPr txBox="1">
            <a:spLocks/>
          </p:cNvSpPr>
          <p:nvPr/>
        </p:nvSpPr>
        <p:spPr>
          <a:xfrm>
            <a:off x="305189" y="5661248"/>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CA" dirty="0" smtClean="0"/>
              <a:t>Systems coordination</a:t>
            </a:r>
            <a:endParaRPr lang="en-CA" dirty="0"/>
          </a:p>
        </p:txBody>
      </p:sp>
      <p:sp>
        <p:nvSpPr>
          <p:cNvPr id="4" name="Text Placeholder 2"/>
          <p:cNvSpPr txBox="1">
            <a:spLocks/>
          </p:cNvSpPr>
          <p:nvPr/>
        </p:nvSpPr>
        <p:spPr>
          <a:xfrm>
            <a:off x="755576" y="764704"/>
            <a:ext cx="7315200" cy="5128491"/>
          </a:xfrm>
          <a:prstGeom prst="rect">
            <a:avLst/>
          </a:prstGeom>
        </p:spPr>
        <p:txBody>
          <a:bodyPr>
            <a:normAutofit fontScale="92500" lnSpcReduction="2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Wingdings" panose="05000000000000000000" pitchFamily="2" charset="2"/>
              <a:buChar char="§"/>
            </a:pPr>
            <a:r>
              <a:rPr lang="en-CA" dirty="0" smtClean="0"/>
              <a:t>Uncoordinated Regional Offices (Health, Sanitation, Agriculture etc.)</a:t>
            </a:r>
          </a:p>
          <a:p>
            <a:pPr marL="800100" lvl="1" indent="-342900">
              <a:buFont typeface="Wingdings" panose="05000000000000000000" pitchFamily="2" charset="2"/>
              <a:buChar char="§"/>
            </a:pPr>
            <a:r>
              <a:rPr lang="en-CA" b="1" dirty="0" smtClean="0"/>
              <a:t>Poorly linked with community health clinics</a:t>
            </a:r>
          </a:p>
          <a:p>
            <a:pPr marL="342900" indent="-342900">
              <a:buFont typeface="Wingdings" panose="05000000000000000000" pitchFamily="2" charset="2"/>
              <a:buChar char="§"/>
            </a:pPr>
            <a:r>
              <a:rPr lang="en-CA" dirty="0" smtClean="0"/>
              <a:t>Higher infection-to-disease ratio as evidence by reporting discrepancies</a:t>
            </a:r>
          </a:p>
          <a:p>
            <a:pPr marL="800100" lvl="1" indent="-342900">
              <a:buFont typeface="Wingdings" panose="05000000000000000000" pitchFamily="2" charset="2"/>
              <a:buChar char="§"/>
            </a:pPr>
            <a:r>
              <a:rPr lang="en-GB" b="1" i="1" dirty="0"/>
              <a:t>The East Java Provincial Health Office hugely under-reported only 153 suspected cases, 204 probable cases and 41 deaths associated with leptospirosis (from 2007 to 2014</a:t>
            </a:r>
            <a:r>
              <a:rPr lang="en-GB" b="1" i="1" dirty="0" smtClean="0"/>
              <a:t>)</a:t>
            </a:r>
          </a:p>
          <a:p>
            <a:pPr lvl="1" indent="0">
              <a:buNone/>
            </a:pPr>
            <a:endParaRPr lang="en-CA" b="1" dirty="0"/>
          </a:p>
          <a:p>
            <a:pPr marL="800100" lvl="1" indent="-342900">
              <a:buFont typeface="Wingdings" panose="05000000000000000000" pitchFamily="2" charset="2"/>
              <a:buChar char="§"/>
            </a:pPr>
            <a:r>
              <a:rPr lang="en-CA" b="1" dirty="0" smtClean="0"/>
              <a:t>Estimates of 120 </a:t>
            </a:r>
            <a:r>
              <a:rPr lang="en-CA" b="1" dirty="0"/>
              <a:t>suspected, 76 probable, 27 deaths in Gresik Regency 2011—2014 (Provincial Health Authorities</a:t>
            </a:r>
            <a:r>
              <a:rPr lang="en-CA" b="1" dirty="0" smtClean="0"/>
              <a:t>) </a:t>
            </a:r>
          </a:p>
          <a:p>
            <a:pPr marL="800100" lvl="1" indent="-342900">
              <a:buFont typeface="Wingdings" panose="05000000000000000000" pitchFamily="2" charset="2"/>
              <a:buChar char="§"/>
            </a:pPr>
            <a:endParaRPr lang="en-CA" b="1" dirty="0"/>
          </a:p>
          <a:p>
            <a:pPr marL="800100" lvl="1" indent="-342900">
              <a:buFont typeface="Wingdings" panose="05000000000000000000" pitchFamily="2" charset="2"/>
              <a:buChar char="§"/>
            </a:pPr>
            <a:r>
              <a:rPr lang="en-CA" b="1" dirty="0" smtClean="0"/>
              <a:t>All numbers were inconsistent with community health records</a:t>
            </a:r>
          </a:p>
          <a:p>
            <a:r>
              <a:rPr lang="en-CA" dirty="0" smtClean="0"/>
              <a:t>	</a:t>
            </a:r>
          </a:p>
        </p:txBody>
      </p:sp>
    </p:spTree>
    <p:extLst>
      <p:ext uri="{BB962C8B-B14F-4D97-AF65-F5344CB8AC3E}">
        <p14:creationId xmlns:p14="http://schemas.microsoft.com/office/powerpoint/2010/main" val="3855281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7115"/>
            <a:ext cx="724001" cy="876422"/>
          </a:xfrm>
          <a:prstGeom prst="rect">
            <a:avLst/>
          </a:prstGeom>
        </p:spPr>
      </p:pic>
      <p:sp>
        <p:nvSpPr>
          <p:cNvPr id="3" name="Title 1"/>
          <p:cNvSpPr txBox="1">
            <a:spLocks/>
          </p:cNvSpPr>
          <p:nvPr/>
        </p:nvSpPr>
        <p:spPr>
          <a:xfrm>
            <a:off x="369477" y="5373216"/>
            <a:ext cx="5791200" cy="108012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CA" dirty="0" smtClean="0"/>
              <a:t>Systems</a:t>
            </a:r>
          </a:p>
          <a:p>
            <a:r>
              <a:rPr lang="en-CA" dirty="0" smtClean="0"/>
              <a:t>Strengthening</a:t>
            </a:r>
            <a:endParaRPr lang="en-CA" dirty="0"/>
          </a:p>
        </p:txBody>
      </p:sp>
      <p:sp>
        <p:nvSpPr>
          <p:cNvPr id="2" name="Rectangle 1"/>
          <p:cNvSpPr/>
          <p:nvPr/>
        </p:nvSpPr>
        <p:spPr>
          <a:xfrm>
            <a:off x="975521" y="1340768"/>
            <a:ext cx="6548807" cy="4247317"/>
          </a:xfrm>
          <a:prstGeom prst="rect">
            <a:avLst/>
          </a:prstGeom>
        </p:spPr>
        <p:txBody>
          <a:bodyPr wrap="square">
            <a:spAutoFit/>
          </a:bodyPr>
          <a:lstStyle/>
          <a:p>
            <a:pPr marL="342900" indent="-342900">
              <a:buFont typeface="Wingdings" panose="05000000000000000000" pitchFamily="2" charset="2"/>
              <a:buChar char="§"/>
            </a:pPr>
            <a:r>
              <a:rPr lang="en-GB" b="1" dirty="0" smtClean="0"/>
              <a:t>Evidence shows poorly coordinated systems lead to poor health outcomes</a:t>
            </a:r>
          </a:p>
          <a:p>
            <a:pPr marL="342900" indent="-342900">
              <a:buFont typeface="Wingdings" panose="05000000000000000000" pitchFamily="2" charset="2"/>
              <a:buChar char="§"/>
            </a:pPr>
            <a:endParaRPr lang="en-GB" b="1" dirty="0" smtClean="0"/>
          </a:p>
          <a:p>
            <a:pPr marL="342900" indent="-342900">
              <a:buFont typeface="Wingdings" panose="05000000000000000000" pitchFamily="2" charset="2"/>
              <a:buChar char="§"/>
            </a:pPr>
            <a:r>
              <a:rPr lang="en-GB" b="1" dirty="0" smtClean="0"/>
              <a:t>Regional response systems and internally generated surveillance initiatives play an integral role towards strengthening the structural and functional capacities of local health systems</a:t>
            </a:r>
          </a:p>
          <a:p>
            <a:pPr marL="342900" indent="-342900">
              <a:buFont typeface="Wingdings" panose="05000000000000000000" pitchFamily="2" charset="2"/>
              <a:buChar char="§"/>
            </a:pPr>
            <a:endParaRPr lang="en-GB" b="1" dirty="0" smtClean="0"/>
          </a:p>
          <a:p>
            <a:pPr marL="342900" indent="-342900">
              <a:buFont typeface="Wingdings" panose="05000000000000000000" pitchFamily="2" charset="2"/>
              <a:buChar char="§"/>
            </a:pPr>
            <a:r>
              <a:rPr lang="en-CA" b="1" dirty="0" smtClean="0"/>
              <a:t>Coordinated referral </a:t>
            </a:r>
            <a:r>
              <a:rPr lang="en-CA" b="1" dirty="0"/>
              <a:t>networks in place</a:t>
            </a:r>
          </a:p>
          <a:p>
            <a:pPr marL="800100" lvl="1" indent="-342900">
              <a:buFont typeface="Wingdings" panose="05000000000000000000" pitchFamily="2" charset="2"/>
              <a:buChar char="§"/>
            </a:pPr>
            <a:r>
              <a:rPr lang="en-CA" b="1" dirty="0"/>
              <a:t>Local, Regional, </a:t>
            </a:r>
            <a:r>
              <a:rPr lang="en-CA" b="1" dirty="0" smtClean="0"/>
              <a:t>Provincial</a:t>
            </a:r>
          </a:p>
          <a:p>
            <a:pPr lvl="1"/>
            <a:endParaRPr lang="en-CA" b="1" dirty="0"/>
          </a:p>
          <a:p>
            <a:pPr marL="342900" indent="-342900">
              <a:buFont typeface="Wingdings" panose="05000000000000000000" pitchFamily="2" charset="2"/>
              <a:buChar char="§"/>
            </a:pPr>
            <a:r>
              <a:rPr lang="en-CA" b="1" dirty="0"/>
              <a:t>Multi-</a:t>
            </a:r>
            <a:r>
              <a:rPr lang="en-CA" b="1" dirty="0" err="1"/>
              <a:t>Sectoral</a:t>
            </a:r>
            <a:r>
              <a:rPr lang="en-CA" b="1" dirty="0"/>
              <a:t> </a:t>
            </a:r>
            <a:r>
              <a:rPr lang="en-CA" b="1" dirty="0" smtClean="0"/>
              <a:t>Alignment of Regional Offices</a:t>
            </a:r>
            <a:endParaRPr lang="en-CA" b="1" dirty="0"/>
          </a:p>
          <a:p>
            <a:pPr marL="800100" lvl="1" indent="-342900">
              <a:buFont typeface="Wingdings" panose="05000000000000000000" pitchFamily="2" charset="2"/>
              <a:buChar char="§"/>
            </a:pPr>
            <a:r>
              <a:rPr lang="en-CA" b="1" dirty="0"/>
              <a:t>Health, Agricultural, Sanitation, Irrigation Departments</a:t>
            </a:r>
          </a:p>
          <a:p>
            <a:endParaRPr lang="en-GB" b="1" dirty="0" smtClean="0"/>
          </a:p>
        </p:txBody>
      </p:sp>
    </p:spTree>
    <p:extLst>
      <p:ext uri="{BB962C8B-B14F-4D97-AF65-F5344CB8AC3E}">
        <p14:creationId xmlns:p14="http://schemas.microsoft.com/office/powerpoint/2010/main" val="1673899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229200"/>
            <a:ext cx="5791200" cy="1371600"/>
          </a:xfrm>
        </p:spPr>
        <p:txBody>
          <a:bodyPr/>
          <a:lstStyle/>
          <a:p>
            <a:r>
              <a:rPr lang="en-CA" dirty="0" smtClean="0"/>
              <a:t>informing policy change</a:t>
            </a:r>
            <a:endParaRPr lang="en-CA" dirty="0"/>
          </a:p>
        </p:txBody>
      </p:sp>
      <p:sp>
        <p:nvSpPr>
          <p:cNvPr id="3" name="Content Placeholder 2"/>
          <p:cNvSpPr>
            <a:spLocks noGrp="1"/>
          </p:cNvSpPr>
          <p:nvPr>
            <p:ph idx="1"/>
          </p:nvPr>
        </p:nvSpPr>
        <p:spPr>
          <a:xfrm>
            <a:off x="613520" y="764704"/>
            <a:ext cx="7620000" cy="4636059"/>
          </a:xfrm>
        </p:spPr>
        <p:txBody>
          <a:bodyPr>
            <a:normAutofit fontScale="92500" lnSpcReduction="20000"/>
          </a:bodyPr>
          <a:lstStyle/>
          <a:p>
            <a:pPr lvl="1" indent="0">
              <a:buNone/>
            </a:pPr>
            <a:r>
              <a:rPr lang="en-GB" b="1" i="1" dirty="0"/>
              <a:t>The efficacy </a:t>
            </a:r>
            <a:r>
              <a:rPr lang="en-GB" b="1" i="1" dirty="0" smtClean="0"/>
              <a:t>of </a:t>
            </a:r>
            <a:r>
              <a:rPr lang="en-GB" b="1" i="1" dirty="0"/>
              <a:t>public health </a:t>
            </a:r>
            <a:r>
              <a:rPr lang="en-GB" b="1" i="1" dirty="0" smtClean="0"/>
              <a:t>systems are </a:t>
            </a:r>
            <a:r>
              <a:rPr lang="en-GB" b="1" i="1" dirty="0"/>
              <a:t>only as strong as the </a:t>
            </a:r>
            <a:r>
              <a:rPr lang="en-GB" b="1" i="1" dirty="0" smtClean="0"/>
              <a:t>policies from which they </a:t>
            </a:r>
            <a:r>
              <a:rPr lang="en-GB" b="1" i="1" dirty="0"/>
              <a:t>are </a:t>
            </a:r>
            <a:r>
              <a:rPr lang="en-CA" b="1" i="1" dirty="0" smtClean="0"/>
              <a:t>motivated</a:t>
            </a:r>
            <a:endParaRPr lang="en-CA" i="1" dirty="0"/>
          </a:p>
          <a:p>
            <a:pPr lvl="1" indent="0">
              <a:buNone/>
            </a:pPr>
            <a:endParaRPr lang="en-CA" b="1" dirty="0" smtClean="0">
              <a:sym typeface="Wingdings" panose="05000000000000000000" pitchFamily="2" charset="2"/>
            </a:endParaRPr>
          </a:p>
          <a:p>
            <a:pPr marL="800100" lvl="1" indent="-342900">
              <a:buFont typeface="Wingdings" panose="05000000000000000000" pitchFamily="2" charset="2"/>
              <a:buChar char="§"/>
            </a:pPr>
            <a:r>
              <a:rPr lang="en-CA" b="1" dirty="0" smtClean="0">
                <a:sym typeface="Wingdings" panose="05000000000000000000" pitchFamily="2" charset="2"/>
              </a:rPr>
              <a:t>How do we translate the complexity of systems and determinants of health into policy?</a:t>
            </a:r>
          </a:p>
          <a:p>
            <a:pPr marL="1485900" lvl="2" indent="-342900">
              <a:buFont typeface="Wingdings" panose="05000000000000000000" pitchFamily="2" charset="2"/>
              <a:buChar char="§"/>
            </a:pPr>
            <a:endParaRPr lang="en-CA" b="1" dirty="0" smtClean="0">
              <a:sym typeface="Wingdings" panose="05000000000000000000" pitchFamily="2" charset="2"/>
            </a:endParaRPr>
          </a:p>
          <a:p>
            <a:pPr marL="1485900" lvl="2" indent="-342900">
              <a:buFont typeface="Wingdings" panose="05000000000000000000" pitchFamily="2" charset="2"/>
              <a:buChar char="§"/>
            </a:pPr>
            <a:r>
              <a:rPr lang="en-CA" b="1" dirty="0" smtClean="0">
                <a:sym typeface="Wingdings" panose="05000000000000000000" pitchFamily="2" charset="2"/>
              </a:rPr>
              <a:t>Challenging </a:t>
            </a:r>
            <a:r>
              <a:rPr lang="en-CA" b="1" dirty="0">
                <a:sym typeface="Wingdings" panose="05000000000000000000" pitchFamily="2" charset="2"/>
              </a:rPr>
              <a:t>‘linear’ </a:t>
            </a:r>
            <a:r>
              <a:rPr lang="en-CA" b="1" dirty="0" smtClean="0">
                <a:sym typeface="Wingdings" panose="05000000000000000000" pitchFamily="2" charset="2"/>
              </a:rPr>
              <a:t>perceptions</a:t>
            </a:r>
          </a:p>
          <a:p>
            <a:pPr marL="800100" lvl="1" indent="-342900">
              <a:buFont typeface="Wingdings" panose="05000000000000000000" pitchFamily="2" charset="2"/>
              <a:buChar char="§"/>
            </a:pPr>
            <a:endParaRPr lang="en-CA" b="1" dirty="0" smtClean="0">
              <a:sym typeface="Wingdings" panose="05000000000000000000" pitchFamily="2" charset="2"/>
            </a:endParaRPr>
          </a:p>
          <a:p>
            <a:pPr marL="800100" lvl="1" indent="-342900">
              <a:buFont typeface="Wingdings" panose="05000000000000000000" pitchFamily="2" charset="2"/>
              <a:buChar char="§"/>
            </a:pPr>
            <a:r>
              <a:rPr lang="en-CA" b="1" dirty="0" smtClean="0">
                <a:sym typeface="Wingdings" panose="05000000000000000000" pitchFamily="2" charset="2"/>
              </a:rPr>
              <a:t>How does policy become inclusive  and contextualised to ensure that these systems are supported and strengthened? </a:t>
            </a:r>
          </a:p>
          <a:p>
            <a:pPr marL="800100" lvl="1" indent="-342900">
              <a:buFont typeface="Wingdings" panose="05000000000000000000" pitchFamily="2" charset="2"/>
              <a:buChar char="§"/>
            </a:pPr>
            <a:endParaRPr lang="en-CA" b="1" dirty="0">
              <a:sym typeface="Wingdings" panose="05000000000000000000" pitchFamily="2" charset="2"/>
            </a:endParaRPr>
          </a:p>
          <a:p>
            <a:pPr marL="800100" lvl="1" indent="-342900">
              <a:buFont typeface="Wingdings" panose="05000000000000000000" pitchFamily="2" charset="2"/>
              <a:buChar char="§"/>
            </a:pPr>
            <a:r>
              <a:rPr lang="en-CA" b="1" dirty="0" smtClean="0">
                <a:sym typeface="Wingdings" panose="05000000000000000000" pitchFamily="2" charset="2"/>
              </a:rPr>
              <a:t>Can taking a disease-centred approach be detrimental to the wider health system? </a:t>
            </a:r>
          </a:p>
          <a:p>
            <a:pPr marL="1485900" lvl="2" indent="-342900">
              <a:buFont typeface="Wingdings" panose="05000000000000000000" pitchFamily="2" charset="2"/>
              <a:buChar char="§"/>
            </a:pPr>
            <a:endParaRPr lang="en-CA" b="1" dirty="0" smtClean="0">
              <a:sym typeface="Wingdings" panose="05000000000000000000" pitchFamily="2" charset="2"/>
            </a:endParaRPr>
          </a:p>
          <a:p>
            <a:pPr marL="1485900" lvl="2" indent="-342900">
              <a:buFont typeface="Wingdings" panose="05000000000000000000" pitchFamily="2" charset="2"/>
              <a:buChar char="§"/>
            </a:pPr>
            <a:r>
              <a:rPr lang="en-CA" b="1" dirty="0" smtClean="0">
                <a:sym typeface="Wingdings" panose="05000000000000000000" pitchFamily="2" charset="2"/>
              </a:rPr>
              <a:t>Recognizing the biases and limitations in our approaches</a:t>
            </a:r>
          </a:p>
          <a:p>
            <a:pPr marL="800100" lvl="1" indent="-342900">
              <a:buFont typeface="Wingdings" panose="05000000000000000000" pitchFamily="2" charset="2"/>
              <a:buChar char="§"/>
            </a:pPr>
            <a:endParaRPr lang="en-CA" b="1" dirty="0" smtClean="0">
              <a:sym typeface="Wingdings" panose="05000000000000000000" pitchFamily="2" charset="2"/>
            </a:endParaRPr>
          </a:p>
          <a:p>
            <a:pPr marL="800100" lvl="1" indent="-342900">
              <a:buFont typeface="Wingdings" panose="05000000000000000000" pitchFamily="2" charset="2"/>
              <a:buChar char="§"/>
            </a:pPr>
            <a:endParaRPr lang="en-CA" b="1" dirty="0"/>
          </a:p>
          <a:p>
            <a:pPr lvl="1" indent="0">
              <a:buNone/>
            </a:pPr>
            <a:endParaRPr lang="en-CA" b="1" dirty="0"/>
          </a:p>
          <a:p>
            <a:endParaRPr lang="en-CA"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7115"/>
            <a:ext cx="724001" cy="876422"/>
          </a:xfrm>
          <a:prstGeom prst="rect">
            <a:avLst/>
          </a:prstGeom>
        </p:spPr>
      </p:pic>
    </p:spTree>
    <p:extLst>
      <p:ext uri="{BB962C8B-B14F-4D97-AF65-F5344CB8AC3E}">
        <p14:creationId xmlns:p14="http://schemas.microsoft.com/office/powerpoint/2010/main" val="1761610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8640"/>
            <a:ext cx="724001" cy="876422"/>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28" y="2489347"/>
            <a:ext cx="848984" cy="87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04" y="5223047"/>
            <a:ext cx="13811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028" y="1283558"/>
            <a:ext cx="885588" cy="77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69773" y="3709613"/>
            <a:ext cx="4608512" cy="1200329"/>
          </a:xfrm>
          <a:prstGeom prst="rect">
            <a:avLst/>
          </a:prstGeom>
          <a:noFill/>
        </p:spPr>
        <p:txBody>
          <a:bodyPr wrap="square" rtlCol="0">
            <a:spAutoFit/>
          </a:bodyPr>
          <a:lstStyle/>
          <a:p>
            <a:r>
              <a:rPr lang="en-GB" b="1" dirty="0" err="1" smtClean="0"/>
              <a:t>Jarlath</a:t>
            </a:r>
            <a:r>
              <a:rPr lang="en-GB" b="1" dirty="0" smtClean="0"/>
              <a:t> E. </a:t>
            </a:r>
            <a:r>
              <a:rPr lang="en-GB" b="1" dirty="0" err="1" smtClean="0"/>
              <a:t>Nally</a:t>
            </a:r>
            <a:r>
              <a:rPr lang="en-GB" dirty="0" smtClean="0"/>
              <a:t>—National </a:t>
            </a:r>
            <a:r>
              <a:rPr lang="en-GB" dirty="0"/>
              <a:t>Animal Disease </a:t>
            </a:r>
            <a:r>
              <a:rPr lang="en-GB" dirty="0" err="1"/>
              <a:t>Center</a:t>
            </a:r>
            <a:r>
              <a:rPr lang="en-GB" dirty="0"/>
              <a:t>, Agricultural Research Services, United States Department of Agriculture, Ames, Iowa, USA</a:t>
            </a:r>
            <a:endParaRPr lang="en-CA" dirty="0"/>
          </a:p>
        </p:txBody>
      </p:sp>
      <p:pic>
        <p:nvPicPr>
          <p:cNvPr id="5126" name="Picture 6" descr="http://www.bovinevetonline.com/sites/protein/files/styles/large_landscape_desktop/public/field/image/USDA_logo.png?itok=65mVYsW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9028" y="3746476"/>
            <a:ext cx="1143678" cy="7886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77278" y="5157741"/>
            <a:ext cx="4392488" cy="646331"/>
          </a:xfrm>
          <a:prstGeom prst="rect">
            <a:avLst/>
          </a:prstGeom>
          <a:noFill/>
        </p:spPr>
        <p:txBody>
          <a:bodyPr wrap="square" rtlCol="0">
            <a:spAutoFit/>
          </a:bodyPr>
          <a:lstStyle/>
          <a:p>
            <a:r>
              <a:rPr lang="en-CA" b="1" dirty="0" smtClean="0"/>
              <a:t>Marco </a:t>
            </a:r>
            <a:r>
              <a:rPr lang="en-CA" b="1" dirty="0" err="1" smtClean="0"/>
              <a:t>Goeijenbier</a:t>
            </a:r>
            <a:r>
              <a:rPr lang="en-CA" b="1" dirty="0" smtClean="0"/>
              <a:t> &amp; Eric van </a:t>
            </a:r>
            <a:r>
              <a:rPr lang="en-CA" b="1" dirty="0" err="1" smtClean="0"/>
              <a:t>Gorp</a:t>
            </a:r>
            <a:r>
              <a:rPr lang="en-CA" b="1" dirty="0" smtClean="0"/>
              <a:t>—</a:t>
            </a:r>
            <a:r>
              <a:rPr lang="en-CA" dirty="0" smtClean="0"/>
              <a:t>Erasmus MC, Rotterdam, Netherlands</a:t>
            </a:r>
            <a:endParaRPr lang="en-CA" dirty="0"/>
          </a:p>
        </p:txBody>
      </p:sp>
      <p:sp>
        <p:nvSpPr>
          <p:cNvPr id="10" name="TextBox 9"/>
          <p:cNvSpPr txBox="1"/>
          <p:nvPr/>
        </p:nvSpPr>
        <p:spPr>
          <a:xfrm>
            <a:off x="1869773" y="1247608"/>
            <a:ext cx="4680520" cy="923330"/>
          </a:xfrm>
          <a:prstGeom prst="rect">
            <a:avLst/>
          </a:prstGeom>
          <a:noFill/>
        </p:spPr>
        <p:txBody>
          <a:bodyPr wrap="square" rtlCol="0">
            <a:spAutoFit/>
          </a:bodyPr>
          <a:lstStyle/>
          <a:p>
            <a:r>
              <a:rPr lang="en-CA" b="1" dirty="0" smtClean="0"/>
              <a:t>Fiona </a:t>
            </a:r>
            <a:r>
              <a:rPr lang="en-CA" b="1" dirty="0" err="1" smtClean="0"/>
              <a:t>Larkan</a:t>
            </a:r>
            <a:r>
              <a:rPr lang="en-CA" b="1" dirty="0" smtClean="0"/>
              <a:t>—</a:t>
            </a:r>
            <a:r>
              <a:rPr lang="en-CA" dirty="0" smtClean="0"/>
              <a:t>Centre for Global Health, School of Medicine, Trinity College Dublin Ireland</a:t>
            </a:r>
            <a:endParaRPr lang="en-CA" b="1" dirty="0"/>
          </a:p>
        </p:txBody>
      </p:sp>
      <p:sp>
        <p:nvSpPr>
          <p:cNvPr id="11" name="TextBox 10"/>
          <p:cNvSpPr txBox="1"/>
          <p:nvPr/>
        </p:nvSpPr>
        <p:spPr>
          <a:xfrm>
            <a:off x="1835696" y="2436404"/>
            <a:ext cx="5112568" cy="923330"/>
          </a:xfrm>
          <a:prstGeom prst="rect">
            <a:avLst/>
          </a:prstGeom>
          <a:noFill/>
        </p:spPr>
        <p:txBody>
          <a:bodyPr wrap="square" rtlCol="0">
            <a:spAutoFit/>
          </a:bodyPr>
          <a:lstStyle/>
          <a:p>
            <a:r>
              <a:rPr lang="en-CA" b="1" dirty="0" err="1" smtClean="0"/>
              <a:t>Purwati</a:t>
            </a:r>
            <a:r>
              <a:rPr lang="en-CA" b="1" dirty="0"/>
              <a:t> </a:t>
            </a:r>
            <a:r>
              <a:rPr lang="en-CA" b="1" dirty="0" smtClean="0"/>
              <a:t>&amp; Usman </a:t>
            </a:r>
            <a:r>
              <a:rPr lang="en-CA" b="1" dirty="0" err="1" smtClean="0"/>
              <a:t>Hadi</a:t>
            </a:r>
            <a:r>
              <a:rPr lang="en-CA" b="1" dirty="0" smtClean="0"/>
              <a:t>—</a:t>
            </a:r>
            <a:r>
              <a:rPr lang="en-CA" dirty="0" smtClean="0"/>
              <a:t>Dr. </a:t>
            </a:r>
            <a:r>
              <a:rPr lang="en-CA" dirty="0" err="1" smtClean="0"/>
              <a:t>Soetomo</a:t>
            </a:r>
            <a:r>
              <a:rPr lang="en-CA" dirty="0"/>
              <a:t> </a:t>
            </a:r>
            <a:r>
              <a:rPr lang="en-CA" dirty="0" smtClean="0"/>
              <a:t>Teaching Hospital, Institute of Tropical Diseases, </a:t>
            </a:r>
            <a:r>
              <a:rPr lang="en-CA" dirty="0" err="1" smtClean="0"/>
              <a:t>Airlangga</a:t>
            </a:r>
            <a:r>
              <a:rPr lang="en-CA" dirty="0" smtClean="0"/>
              <a:t> University, Surabaya, Indonesia</a:t>
            </a:r>
            <a:endParaRPr lang="en-CA" b="1" dirty="0"/>
          </a:p>
        </p:txBody>
      </p:sp>
      <p:sp>
        <p:nvSpPr>
          <p:cNvPr id="17" name="Title 1"/>
          <p:cNvSpPr>
            <a:spLocks noGrp="1"/>
          </p:cNvSpPr>
          <p:nvPr>
            <p:ph type="title"/>
          </p:nvPr>
        </p:nvSpPr>
        <p:spPr>
          <a:xfrm>
            <a:off x="1830422" y="353941"/>
            <a:ext cx="5457800" cy="545820"/>
          </a:xfrm>
        </p:spPr>
        <p:txBody>
          <a:bodyPr>
            <a:normAutofit fontScale="90000"/>
          </a:bodyPr>
          <a:lstStyle/>
          <a:p>
            <a:r>
              <a:rPr lang="en-CA" b="1" dirty="0" smtClean="0"/>
              <a:t>Acknowledgements</a:t>
            </a:r>
            <a:endParaRPr lang="en-CA" b="1" dirty="0"/>
          </a:p>
        </p:txBody>
      </p:sp>
      <p:sp>
        <p:nvSpPr>
          <p:cNvPr id="13" name="TextBox 12"/>
          <p:cNvSpPr txBox="1"/>
          <p:nvPr/>
        </p:nvSpPr>
        <p:spPr>
          <a:xfrm>
            <a:off x="251520" y="5926641"/>
            <a:ext cx="8496944" cy="646331"/>
          </a:xfrm>
          <a:prstGeom prst="rect">
            <a:avLst/>
          </a:prstGeom>
          <a:noFill/>
        </p:spPr>
        <p:txBody>
          <a:bodyPr wrap="square" rtlCol="0">
            <a:spAutoFit/>
          </a:bodyPr>
          <a:lstStyle/>
          <a:p>
            <a:pPr algn="ctr"/>
            <a:r>
              <a:rPr lang="en-CA" b="1" dirty="0" smtClean="0"/>
              <a:t>With special thanks as well to the team of researchers from ITD</a:t>
            </a:r>
            <a:r>
              <a:rPr lang="en-CA" b="1" dirty="0"/>
              <a:t> </a:t>
            </a:r>
            <a:r>
              <a:rPr lang="en-CA" b="1" dirty="0" smtClean="0"/>
              <a:t>(</a:t>
            </a:r>
            <a:r>
              <a:rPr lang="en-CA" b="1" dirty="0" err="1" smtClean="0"/>
              <a:t>Zahro</a:t>
            </a:r>
            <a:r>
              <a:rPr lang="en-CA" b="1" dirty="0"/>
              <a:t>, </a:t>
            </a:r>
            <a:r>
              <a:rPr lang="en-CA" b="1" dirty="0" err="1"/>
              <a:t>Deya</a:t>
            </a:r>
            <a:r>
              <a:rPr lang="en-CA" b="1" dirty="0"/>
              <a:t>, </a:t>
            </a:r>
            <a:r>
              <a:rPr lang="en-CA" b="1" dirty="0" err="1"/>
              <a:t>Eryk</a:t>
            </a:r>
            <a:r>
              <a:rPr lang="en-CA" b="1" dirty="0"/>
              <a:t>, Helen and </a:t>
            </a:r>
            <a:r>
              <a:rPr lang="en-CA" b="1" dirty="0" smtClean="0"/>
              <a:t>Nora) and all the </a:t>
            </a:r>
            <a:r>
              <a:rPr lang="en-CA" b="1" dirty="0" err="1" smtClean="0"/>
              <a:t>Puskesmas</a:t>
            </a:r>
            <a:r>
              <a:rPr lang="en-CA" b="1" dirty="0"/>
              <a:t> </a:t>
            </a:r>
            <a:r>
              <a:rPr lang="en-CA" b="1" dirty="0" smtClean="0"/>
              <a:t>staff</a:t>
            </a:r>
            <a:endParaRPr lang="en-CA" b="1" dirty="0"/>
          </a:p>
        </p:txBody>
      </p:sp>
    </p:spTree>
    <p:extLst>
      <p:ext uri="{BB962C8B-B14F-4D97-AF65-F5344CB8AC3E}">
        <p14:creationId xmlns:p14="http://schemas.microsoft.com/office/powerpoint/2010/main" val="2317513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065063"/>
            <a:ext cx="7315200" cy="3898474"/>
          </a:xfrm>
        </p:spPr>
        <p:txBody>
          <a:bodyPr>
            <a:normAutofit/>
          </a:bodyPr>
          <a:lstStyle/>
          <a:p>
            <a:endParaRPr lang="en-CA" b="1" dirty="0" smtClean="0">
              <a:solidFill>
                <a:schemeClr val="tx1">
                  <a:lumMod val="75000"/>
                  <a:lumOff val="25000"/>
                </a:schemeClr>
              </a:solidFill>
            </a:endParaRPr>
          </a:p>
          <a:p>
            <a:endParaRPr lang="en-CA" dirty="0" smtClean="0">
              <a:solidFill>
                <a:schemeClr val="tx1">
                  <a:lumMod val="75000"/>
                  <a:lumOff val="25000"/>
                </a:schemeClr>
              </a:solidFill>
            </a:endParaRPr>
          </a:p>
          <a:p>
            <a:endParaRPr lang="en-CA" dirty="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8640"/>
            <a:ext cx="724001" cy="876422"/>
          </a:xfrm>
          <a:prstGeom prst="rect">
            <a:avLst/>
          </a:prstGeom>
        </p:spPr>
      </p:pic>
      <p:sp>
        <p:nvSpPr>
          <p:cNvPr id="7" name="Title 1"/>
          <p:cNvSpPr txBox="1">
            <a:spLocks/>
          </p:cNvSpPr>
          <p:nvPr/>
        </p:nvSpPr>
        <p:spPr>
          <a:xfrm>
            <a:off x="395536" y="5157192"/>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CA" dirty="0" smtClean="0"/>
              <a:t>Complexities of health</a:t>
            </a:r>
            <a:endParaRPr lang="en-CA" dirty="0"/>
          </a:p>
        </p:txBody>
      </p:sp>
      <p:pic>
        <p:nvPicPr>
          <p:cNvPr id="8" name="Picture 7"/>
          <p:cNvPicPr/>
          <p:nvPr/>
        </p:nvPicPr>
        <p:blipFill>
          <a:blip r:embed="rId4"/>
          <a:stretch>
            <a:fillRect/>
          </a:stretch>
        </p:blipFill>
        <p:spPr>
          <a:xfrm>
            <a:off x="1855476" y="303685"/>
            <a:ext cx="5112567" cy="4853507"/>
          </a:xfrm>
          <a:prstGeom prst="rect">
            <a:avLst/>
          </a:prstGeom>
        </p:spPr>
      </p:pic>
      <p:sp>
        <p:nvSpPr>
          <p:cNvPr id="6" name="Rectangle 5"/>
          <p:cNvSpPr/>
          <p:nvPr/>
        </p:nvSpPr>
        <p:spPr>
          <a:xfrm>
            <a:off x="128263" y="6344126"/>
            <a:ext cx="8566992" cy="369332"/>
          </a:xfrm>
          <a:prstGeom prst="rect">
            <a:avLst/>
          </a:prstGeom>
        </p:spPr>
        <p:txBody>
          <a:bodyPr wrap="square">
            <a:spAutoFit/>
          </a:bodyPr>
          <a:lstStyle/>
          <a:p>
            <a:pPr algn="r">
              <a:defRPr/>
            </a:pPr>
            <a:r>
              <a:rPr lang="en-CA" dirty="0" smtClean="0"/>
              <a:t>The interactions </a:t>
            </a:r>
            <a:r>
              <a:rPr lang="en-CA" dirty="0"/>
              <a:t>and determinants of human health </a:t>
            </a:r>
            <a:r>
              <a:rPr lang="en-CA" dirty="0" smtClean="0"/>
              <a:t>(Xu </a:t>
            </a:r>
            <a:r>
              <a:rPr lang="en-CA" dirty="0"/>
              <a:t>et al., 2008) </a:t>
            </a:r>
          </a:p>
        </p:txBody>
      </p:sp>
    </p:spTree>
    <p:extLst>
      <p:ext uri="{BB962C8B-B14F-4D97-AF65-F5344CB8AC3E}">
        <p14:creationId xmlns:p14="http://schemas.microsoft.com/office/powerpoint/2010/main" val="2051911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7115"/>
            <a:ext cx="724001" cy="876422"/>
          </a:xfrm>
          <a:prstGeom prst="rect">
            <a:avLst/>
          </a:prstGeom>
        </p:spPr>
      </p:pic>
      <p:sp>
        <p:nvSpPr>
          <p:cNvPr id="6" name="Title 1"/>
          <p:cNvSpPr txBox="1">
            <a:spLocks/>
          </p:cNvSpPr>
          <p:nvPr/>
        </p:nvSpPr>
        <p:spPr>
          <a:xfrm>
            <a:off x="395536" y="5157192"/>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CA" dirty="0" smtClean="0"/>
              <a:t>ONE HEALTH</a:t>
            </a:r>
            <a:endParaRPr lang="en-CA" dirty="0"/>
          </a:p>
        </p:txBody>
      </p:sp>
      <p:sp>
        <p:nvSpPr>
          <p:cNvPr id="7" name="Text Placeholder 2"/>
          <p:cNvSpPr txBox="1">
            <a:spLocks/>
          </p:cNvSpPr>
          <p:nvPr/>
        </p:nvSpPr>
        <p:spPr>
          <a:xfrm>
            <a:off x="914400" y="1065063"/>
            <a:ext cx="7315200" cy="3898474"/>
          </a:xfrm>
          <a:prstGeom prst="rect">
            <a:avLst/>
          </a:prstGeom>
        </p:spPr>
        <p:txBody>
          <a:bodyPr>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endParaRPr lang="en-CA" dirty="0" smtClean="0"/>
          </a:p>
          <a:p>
            <a:endParaRPr lang="en-CA" dirty="0"/>
          </a:p>
          <a:p>
            <a:r>
              <a:rPr lang="en-CA" dirty="0" smtClean="0"/>
              <a:t>An inclusive approach to health, which highlights local-global perspectives and trans-disciplinary approaches to achieve optimal health for people, animals and the environment through the understanding of disease complexities. </a:t>
            </a:r>
          </a:p>
          <a:p>
            <a:endParaRPr lang="en-CA" dirty="0" smtClean="0">
              <a:solidFill>
                <a:schemeClr val="tx1">
                  <a:lumMod val="75000"/>
                  <a:lumOff val="25000"/>
                </a:schemeClr>
              </a:solidFill>
            </a:endParaRPr>
          </a:p>
          <a:p>
            <a:endParaRPr lang="en-CA" dirty="0"/>
          </a:p>
        </p:txBody>
      </p:sp>
      <p:sp>
        <p:nvSpPr>
          <p:cNvPr id="8" name="Rectangle 1"/>
          <p:cNvSpPr>
            <a:spLocks noChangeArrowheads="1"/>
          </p:cNvSpPr>
          <p:nvPr/>
        </p:nvSpPr>
        <p:spPr bwMode="auto">
          <a:xfrm>
            <a:off x="2079971" y="6390292"/>
            <a:ext cx="41067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altLang="en-US" sz="1200" dirty="0" smtClean="0">
                <a:latin typeface="CG Times"/>
                <a:cs typeface="Times New Roman" pitchFamily="18" charset="0"/>
              </a:rPr>
              <a:t>FAO, OIE, WHO 2010; Conrad et al, 2013; </a:t>
            </a:r>
            <a:r>
              <a:rPr lang="en-GB" altLang="en-US" sz="1200" dirty="0" err="1" smtClean="0">
                <a:latin typeface="CG Times"/>
                <a:cs typeface="Times New Roman" pitchFamily="18" charset="0"/>
              </a:rPr>
              <a:t>Robozzi</a:t>
            </a:r>
            <a:r>
              <a:rPr lang="en-GB" altLang="en-US" sz="1200" dirty="0" smtClean="0">
                <a:latin typeface="CG Times"/>
                <a:cs typeface="Times New Roman" pitchFamily="18" charset="0"/>
              </a:rPr>
              <a:t>, 2012</a:t>
            </a:r>
            <a:endParaRPr kumimoji="0" lang="en-GB" alt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11618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8640"/>
            <a:ext cx="724001" cy="876422"/>
          </a:xfrm>
          <a:prstGeom prst="rect">
            <a:avLst/>
          </a:prstGeom>
        </p:spPr>
      </p:pic>
      <p:sp>
        <p:nvSpPr>
          <p:cNvPr id="7" name="Title 1"/>
          <p:cNvSpPr txBox="1">
            <a:spLocks/>
          </p:cNvSpPr>
          <p:nvPr/>
        </p:nvSpPr>
        <p:spPr>
          <a:xfrm>
            <a:off x="395536" y="5157192"/>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CA" dirty="0" err="1" smtClean="0"/>
              <a:t>zoonoses</a:t>
            </a:r>
            <a:endParaRPr lang="en-CA" dirty="0"/>
          </a:p>
        </p:txBody>
      </p:sp>
      <p:sp>
        <p:nvSpPr>
          <p:cNvPr id="5" name="Text Placeholder 3"/>
          <p:cNvSpPr txBox="1">
            <a:spLocks/>
          </p:cNvSpPr>
          <p:nvPr/>
        </p:nvSpPr>
        <p:spPr>
          <a:xfrm>
            <a:off x="683569" y="1412776"/>
            <a:ext cx="7056784" cy="3744416"/>
          </a:xfrm>
          <a:prstGeom prst="rect">
            <a:avLst/>
          </a:prstGeom>
        </p:spPr>
        <p:txBody>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CA" dirty="0" smtClean="0"/>
              <a:t>Diseases or infections caused by bacteria, parasites, fungi, viruses or other unconventional agents, that are transmissible from vertebrate animals to humans and vice versa  </a:t>
            </a:r>
          </a:p>
          <a:p>
            <a:endParaRPr lang="en-CA" dirty="0" smtClean="0"/>
          </a:p>
          <a:p>
            <a:r>
              <a:rPr lang="en-CA" dirty="0" smtClean="0"/>
              <a:t>Presently, more than 60% of all infectious diseases are caused by zoonotic pathogens </a:t>
            </a:r>
          </a:p>
          <a:p>
            <a:endParaRPr lang="en-CA" dirty="0" smtClean="0"/>
          </a:p>
          <a:p>
            <a:r>
              <a:rPr lang="en-CA" dirty="0" smtClean="0"/>
              <a:t>Today we will be addressing Leptospirosis—a bacterial zoonotic</a:t>
            </a:r>
          </a:p>
        </p:txBody>
      </p:sp>
    </p:spTree>
    <p:extLst>
      <p:ext uri="{BB962C8B-B14F-4D97-AF65-F5344CB8AC3E}">
        <p14:creationId xmlns:p14="http://schemas.microsoft.com/office/powerpoint/2010/main" val="2736096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7115"/>
            <a:ext cx="724001" cy="876422"/>
          </a:xfrm>
          <a:prstGeom prst="rect">
            <a:avLst/>
          </a:prstGeom>
        </p:spPr>
      </p:pic>
      <p:sp>
        <p:nvSpPr>
          <p:cNvPr id="3" name="Title 1"/>
          <p:cNvSpPr txBox="1">
            <a:spLocks/>
          </p:cNvSpPr>
          <p:nvPr/>
        </p:nvSpPr>
        <p:spPr>
          <a:xfrm>
            <a:off x="395536" y="5157192"/>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CA" dirty="0" smtClean="0"/>
              <a:t>TRANSMISSION CYCLE </a:t>
            </a:r>
            <a:endParaRPr lang="en-CA"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1196752"/>
            <a:ext cx="5280586" cy="3600400"/>
          </a:xfrm>
          <a:prstGeom prst="rect">
            <a:avLst/>
          </a:prstGeom>
        </p:spPr>
      </p:pic>
    </p:spTree>
    <p:extLst>
      <p:ext uri="{BB962C8B-B14F-4D97-AF65-F5344CB8AC3E}">
        <p14:creationId xmlns:p14="http://schemas.microsoft.com/office/powerpoint/2010/main" val="2598687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5576" y="1340768"/>
            <a:ext cx="7315200" cy="3083937"/>
          </a:xfrm>
        </p:spPr>
        <p:txBody>
          <a:bodyPr>
            <a:normAutofit/>
          </a:bodyPr>
          <a:lstStyle/>
          <a:p>
            <a:pPr marL="342900" indent="-342900">
              <a:buFont typeface="Wingdings" panose="05000000000000000000" pitchFamily="2" charset="2"/>
              <a:buChar char="§"/>
            </a:pPr>
            <a:r>
              <a:rPr lang="en-CA" b="1" cap="none" dirty="0" smtClean="0">
                <a:solidFill>
                  <a:schemeClr val="tx1">
                    <a:lumMod val="75000"/>
                    <a:lumOff val="25000"/>
                  </a:schemeClr>
                </a:solidFill>
                <a:latin typeface="+mn-lt"/>
              </a:rPr>
              <a:t>Misrepresentation </a:t>
            </a:r>
            <a:r>
              <a:rPr lang="en-CA" b="1" cap="none" dirty="0">
                <a:solidFill>
                  <a:schemeClr val="tx1">
                    <a:lumMod val="75000"/>
                    <a:lumOff val="25000"/>
                  </a:schemeClr>
                </a:solidFill>
                <a:latin typeface="+mn-lt"/>
              </a:rPr>
              <a:t>&amp; Under-reporting</a:t>
            </a:r>
          </a:p>
          <a:p>
            <a:pPr marL="342900" indent="-342900">
              <a:buFont typeface="Wingdings" panose="05000000000000000000" pitchFamily="2" charset="2"/>
              <a:buChar char="§"/>
            </a:pPr>
            <a:r>
              <a:rPr lang="en-CA" b="1" cap="none" dirty="0">
                <a:solidFill>
                  <a:schemeClr val="tx1">
                    <a:lumMod val="75000"/>
                    <a:lumOff val="25000"/>
                  </a:schemeClr>
                </a:solidFill>
                <a:latin typeface="+mn-lt"/>
              </a:rPr>
              <a:t>Diagnostic &amp; Surveillance Challenges</a:t>
            </a:r>
          </a:p>
          <a:p>
            <a:pPr marL="800100" lvl="1" indent="-342900">
              <a:buFont typeface="Wingdings" panose="05000000000000000000" pitchFamily="2" charset="2"/>
              <a:buChar char="§"/>
            </a:pPr>
            <a:r>
              <a:rPr lang="en-CA" b="1" dirty="0">
                <a:solidFill>
                  <a:schemeClr val="tx1">
                    <a:lumMod val="75000"/>
                    <a:lumOff val="25000"/>
                  </a:schemeClr>
                </a:solidFill>
              </a:rPr>
              <a:t>Dengue, Malaria and Meningitis </a:t>
            </a:r>
            <a:r>
              <a:rPr lang="en-CA" b="1" dirty="0" err="1" smtClean="0">
                <a:solidFill>
                  <a:schemeClr val="tx1">
                    <a:lumMod val="75000"/>
                    <a:lumOff val="25000"/>
                  </a:schemeClr>
                </a:solidFill>
              </a:rPr>
              <a:t>Endemicity</a:t>
            </a:r>
            <a:endParaRPr lang="en-CA" b="1" cap="none" dirty="0" smtClean="0">
              <a:solidFill>
                <a:schemeClr val="tx1">
                  <a:lumMod val="75000"/>
                  <a:lumOff val="25000"/>
                </a:schemeClr>
              </a:solidFill>
            </a:endParaRPr>
          </a:p>
          <a:p>
            <a:pPr marL="342900" indent="-342900">
              <a:buFont typeface="Wingdings" panose="05000000000000000000" pitchFamily="2" charset="2"/>
              <a:buChar char="§"/>
            </a:pPr>
            <a:r>
              <a:rPr lang="en-CA" b="1" cap="none" dirty="0" smtClean="0">
                <a:solidFill>
                  <a:schemeClr val="tx1">
                    <a:lumMod val="75000"/>
                    <a:lumOff val="25000"/>
                  </a:schemeClr>
                </a:solidFill>
                <a:latin typeface="+mn-lt"/>
              </a:rPr>
              <a:t>Worldwide Disease Distribution And Range</a:t>
            </a:r>
          </a:p>
          <a:p>
            <a:pPr marL="342900" indent="-342900">
              <a:buFont typeface="Wingdings" panose="05000000000000000000" pitchFamily="2" charset="2"/>
              <a:buChar char="§"/>
            </a:pPr>
            <a:r>
              <a:rPr lang="en-CA" b="1" cap="none" dirty="0" smtClean="0">
                <a:solidFill>
                  <a:schemeClr val="tx1">
                    <a:lumMod val="75000"/>
                    <a:lumOff val="25000"/>
                  </a:schemeClr>
                </a:solidFill>
                <a:latin typeface="+mn-lt"/>
              </a:rPr>
              <a:t>Disproportionate Burden Of Disease</a:t>
            </a:r>
          </a:p>
          <a:p>
            <a:endParaRPr lang="en-CA" dirty="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8640"/>
            <a:ext cx="724001" cy="876422"/>
          </a:xfrm>
          <a:prstGeom prst="rect">
            <a:avLst/>
          </a:prstGeom>
        </p:spPr>
      </p:pic>
      <p:sp>
        <p:nvSpPr>
          <p:cNvPr id="7" name="Title 1"/>
          <p:cNvSpPr txBox="1">
            <a:spLocks/>
          </p:cNvSpPr>
          <p:nvPr/>
        </p:nvSpPr>
        <p:spPr>
          <a:xfrm>
            <a:off x="395536" y="5157192"/>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CA" dirty="0" smtClean="0"/>
              <a:t>Leptospirosis</a:t>
            </a:r>
          </a:p>
          <a:p>
            <a:r>
              <a:rPr lang="en-CA" b="1" dirty="0">
                <a:solidFill>
                  <a:schemeClr val="tx1">
                    <a:lumMod val="75000"/>
                    <a:lumOff val="25000"/>
                  </a:schemeClr>
                </a:solidFill>
              </a:rPr>
              <a:t>‘</a:t>
            </a:r>
            <a:r>
              <a:rPr lang="en-CA" sz="2100" b="1" dirty="0">
                <a:solidFill>
                  <a:schemeClr val="tx1">
                    <a:lumMod val="75000"/>
                    <a:lumOff val="25000"/>
                  </a:schemeClr>
                </a:solidFill>
              </a:rPr>
              <a:t>A Zoonosis of Global </a:t>
            </a:r>
            <a:r>
              <a:rPr lang="en-CA" sz="2100" b="1" dirty="0" smtClean="0">
                <a:solidFill>
                  <a:schemeClr val="tx1">
                    <a:lumMod val="75000"/>
                    <a:lumOff val="25000"/>
                  </a:schemeClr>
                </a:solidFill>
              </a:rPr>
              <a:t>Importance </a:t>
            </a:r>
            <a:r>
              <a:rPr lang="en-CA" sz="1200" dirty="0" smtClean="0">
                <a:solidFill>
                  <a:schemeClr val="tx1">
                    <a:lumMod val="75000"/>
                    <a:lumOff val="25000"/>
                  </a:schemeClr>
                </a:solidFill>
                <a:latin typeface="+mn-lt"/>
              </a:rPr>
              <a:t>–Bharti et al. 2003</a:t>
            </a:r>
            <a:endParaRPr lang="en-CA" sz="1200" dirty="0">
              <a:solidFill>
                <a:schemeClr val="tx1">
                  <a:lumMod val="75000"/>
                  <a:lumOff val="25000"/>
                </a:schemeClr>
              </a:solidFill>
              <a:latin typeface="+mn-lt"/>
            </a:endParaRPr>
          </a:p>
          <a:p>
            <a:endParaRPr lang="en-CA" dirty="0"/>
          </a:p>
        </p:txBody>
      </p:sp>
    </p:spTree>
    <p:extLst>
      <p:ext uri="{BB962C8B-B14F-4D97-AF65-F5344CB8AC3E}">
        <p14:creationId xmlns:p14="http://schemas.microsoft.com/office/powerpoint/2010/main" val="2833254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8640"/>
            <a:ext cx="724001" cy="876422"/>
          </a:xfrm>
          <a:prstGeom prst="rect">
            <a:avLst/>
          </a:prstGeom>
        </p:spPr>
      </p:pic>
      <p:sp>
        <p:nvSpPr>
          <p:cNvPr id="7" name="Title 1"/>
          <p:cNvSpPr txBox="1">
            <a:spLocks/>
          </p:cNvSpPr>
          <p:nvPr/>
        </p:nvSpPr>
        <p:spPr>
          <a:xfrm>
            <a:off x="395536" y="5157192"/>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CA" dirty="0" smtClean="0"/>
              <a:t>Distribution &amp; Hotspots</a:t>
            </a:r>
            <a:endParaRPr lang="en-CA"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521" y="1340768"/>
            <a:ext cx="6820852" cy="3362795"/>
          </a:xfrm>
          <a:prstGeom prst="rect">
            <a:avLst/>
          </a:prstGeom>
        </p:spPr>
      </p:pic>
      <p:sp>
        <p:nvSpPr>
          <p:cNvPr id="5" name="Rectangle 1"/>
          <p:cNvSpPr>
            <a:spLocks noChangeArrowheads="1"/>
          </p:cNvSpPr>
          <p:nvPr/>
        </p:nvSpPr>
        <p:spPr bwMode="auto">
          <a:xfrm>
            <a:off x="876337" y="6390292"/>
            <a:ext cx="69200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G Times"/>
                <a:ea typeface="Calibri" pitchFamily="34" charset="0"/>
                <a:cs typeface="Times New Roman" pitchFamily="18" charset="0"/>
              </a:rPr>
              <a:t>*</a:t>
            </a:r>
            <a:r>
              <a:rPr lang="en-GB" altLang="en-US" sz="1200" dirty="0" smtClean="0">
                <a:latin typeface="CG Times"/>
                <a:ea typeface="Calibri" pitchFamily="34" charset="0"/>
                <a:cs typeface="Times New Roman" pitchFamily="18" charset="0"/>
              </a:rPr>
              <a:t>Incidence per 100,000 people, Global Leptospirosis Environmental Action Network (GLEAN, 2014)</a:t>
            </a:r>
            <a:endParaRPr kumimoji="0" lang="en-GB" alt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80049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7115"/>
            <a:ext cx="724001" cy="876422"/>
          </a:xfrm>
          <a:prstGeom prst="rect">
            <a:avLst/>
          </a:prstGeom>
        </p:spPr>
      </p:pic>
      <p:sp>
        <p:nvSpPr>
          <p:cNvPr id="3" name="Title 1"/>
          <p:cNvSpPr txBox="1">
            <a:spLocks/>
          </p:cNvSpPr>
          <p:nvPr/>
        </p:nvSpPr>
        <p:spPr>
          <a:xfrm>
            <a:off x="395536" y="5157192"/>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CA" dirty="0" smtClean="0"/>
              <a:t>Hotspots &amp; vulnerabilities</a:t>
            </a:r>
            <a:endParaRPr lang="en-CA" dirty="0"/>
          </a:p>
        </p:txBody>
      </p:sp>
      <p:sp>
        <p:nvSpPr>
          <p:cNvPr id="4" name="Rectangle 3"/>
          <p:cNvSpPr/>
          <p:nvPr/>
        </p:nvSpPr>
        <p:spPr>
          <a:xfrm>
            <a:off x="613520" y="1268760"/>
            <a:ext cx="6244480" cy="4247317"/>
          </a:xfrm>
          <a:prstGeom prst="rect">
            <a:avLst/>
          </a:prstGeom>
        </p:spPr>
        <p:txBody>
          <a:bodyPr wrap="square">
            <a:spAutoFit/>
          </a:bodyPr>
          <a:lstStyle/>
          <a:p>
            <a:pPr marL="342900" indent="-342900">
              <a:buFont typeface="Wingdings" panose="05000000000000000000" pitchFamily="2" charset="2"/>
              <a:buChar char="§"/>
            </a:pPr>
            <a:r>
              <a:rPr lang="en-CA" b="1" dirty="0" smtClean="0">
                <a:solidFill>
                  <a:schemeClr val="tx1">
                    <a:lumMod val="75000"/>
                    <a:lumOff val="25000"/>
                  </a:schemeClr>
                </a:solidFill>
              </a:rPr>
              <a:t>Low-and-Middle Income Countries</a:t>
            </a:r>
          </a:p>
          <a:p>
            <a:pPr marL="342900" indent="-342900">
              <a:buFont typeface="Wingdings" panose="05000000000000000000" pitchFamily="2" charset="2"/>
              <a:buChar char="§"/>
            </a:pPr>
            <a:r>
              <a:rPr lang="en-CA" b="1" dirty="0" smtClean="0">
                <a:solidFill>
                  <a:schemeClr val="tx1">
                    <a:lumMod val="75000"/>
                    <a:lumOff val="25000"/>
                  </a:schemeClr>
                </a:solidFill>
              </a:rPr>
              <a:t>Poor Sanitation</a:t>
            </a:r>
          </a:p>
          <a:p>
            <a:pPr marL="342900" indent="-342900">
              <a:buFont typeface="Wingdings" panose="05000000000000000000" pitchFamily="2" charset="2"/>
              <a:buChar char="§"/>
            </a:pPr>
            <a:r>
              <a:rPr lang="en-CA" b="1" dirty="0" smtClean="0">
                <a:solidFill>
                  <a:schemeClr val="tx1">
                    <a:lumMod val="75000"/>
                    <a:lumOff val="25000"/>
                  </a:schemeClr>
                </a:solidFill>
              </a:rPr>
              <a:t>Waste Disposal </a:t>
            </a:r>
          </a:p>
          <a:p>
            <a:pPr marL="342900" indent="-342900">
              <a:buFont typeface="Wingdings" panose="05000000000000000000" pitchFamily="2" charset="2"/>
              <a:buChar char="§"/>
            </a:pPr>
            <a:r>
              <a:rPr lang="en-CA" b="1" dirty="0" smtClean="0">
                <a:solidFill>
                  <a:schemeClr val="tx1">
                    <a:lumMod val="75000"/>
                    <a:lumOff val="25000"/>
                  </a:schemeClr>
                </a:solidFill>
              </a:rPr>
              <a:t>Water Management</a:t>
            </a:r>
          </a:p>
          <a:p>
            <a:pPr marL="342900" indent="-342900">
              <a:buFont typeface="Wingdings" panose="05000000000000000000" pitchFamily="2" charset="2"/>
              <a:buChar char="§"/>
            </a:pPr>
            <a:r>
              <a:rPr lang="en-CA" b="1" dirty="0" smtClean="0">
                <a:solidFill>
                  <a:schemeClr val="tx1">
                    <a:lumMod val="75000"/>
                    <a:lumOff val="25000"/>
                  </a:schemeClr>
                </a:solidFill>
              </a:rPr>
              <a:t>Demographic Changes</a:t>
            </a:r>
          </a:p>
          <a:p>
            <a:pPr marL="342900" indent="-342900">
              <a:buFont typeface="Wingdings" panose="05000000000000000000" pitchFamily="2" charset="2"/>
              <a:buChar char="§"/>
            </a:pPr>
            <a:r>
              <a:rPr lang="en-CA" b="1" dirty="0" smtClean="0">
                <a:solidFill>
                  <a:schemeClr val="tx1">
                    <a:lumMod val="75000"/>
                    <a:lumOff val="25000"/>
                  </a:schemeClr>
                </a:solidFill>
              </a:rPr>
              <a:t>Rapid Urbanization and Over-Crowding</a:t>
            </a:r>
          </a:p>
          <a:p>
            <a:pPr marL="342900" indent="-342900">
              <a:buFont typeface="Wingdings" panose="05000000000000000000" pitchFamily="2" charset="2"/>
              <a:buChar char="§"/>
            </a:pPr>
            <a:r>
              <a:rPr lang="en-CA" b="1" dirty="0" smtClean="0">
                <a:solidFill>
                  <a:schemeClr val="tx1">
                    <a:lumMod val="75000"/>
                    <a:lumOff val="25000"/>
                  </a:schemeClr>
                </a:solidFill>
              </a:rPr>
              <a:t>Occupational Associations</a:t>
            </a:r>
          </a:p>
          <a:p>
            <a:pPr marL="342900" indent="-342900">
              <a:buFont typeface="Wingdings" panose="05000000000000000000" pitchFamily="2" charset="2"/>
              <a:buChar char="§"/>
            </a:pPr>
            <a:r>
              <a:rPr lang="en-CA" b="1" dirty="0" smtClean="0">
                <a:solidFill>
                  <a:schemeClr val="tx1">
                    <a:lumMod val="75000"/>
                    <a:lumOff val="25000"/>
                  </a:schemeClr>
                </a:solidFill>
              </a:rPr>
              <a:t>Anthropogenic Environmental Pressures</a:t>
            </a:r>
          </a:p>
          <a:p>
            <a:pPr marL="342900" indent="-342900">
              <a:buFont typeface="Wingdings" panose="05000000000000000000" pitchFamily="2" charset="2"/>
              <a:buChar char="§"/>
            </a:pPr>
            <a:r>
              <a:rPr lang="en-CA" b="1" dirty="0" smtClean="0">
                <a:solidFill>
                  <a:schemeClr val="tx1">
                    <a:lumMod val="75000"/>
                    <a:lumOff val="25000"/>
                  </a:schemeClr>
                </a:solidFill>
              </a:rPr>
              <a:t>Land Use Change</a:t>
            </a:r>
          </a:p>
          <a:p>
            <a:pPr marL="342900" indent="-342900">
              <a:buFont typeface="Wingdings" panose="05000000000000000000" pitchFamily="2" charset="2"/>
              <a:buChar char="§"/>
            </a:pPr>
            <a:r>
              <a:rPr lang="en-CA" b="1" dirty="0" smtClean="0">
                <a:solidFill>
                  <a:schemeClr val="tx1">
                    <a:lumMod val="75000"/>
                    <a:lumOff val="25000"/>
                  </a:schemeClr>
                </a:solidFill>
              </a:rPr>
              <a:t>Tropical Climates</a:t>
            </a:r>
          </a:p>
          <a:p>
            <a:pPr marL="342900" indent="-342900">
              <a:buFont typeface="Wingdings" panose="05000000000000000000" pitchFamily="2" charset="2"/>
              <a:buChar char="§"/>
            </a:pPr>
            <a:r>
              <a:rPr lang="en-CA" b="1" dirty="0" smtClean="0">
                <a:solidFill>
                  <a:schemeClr val="tx1">
                    <a:lumMod val="75000"/>
                    <a:lumOff val="25000"/>
                  </a:schemeClr>
                </a:solidFill>
              </a:rPr>
              <a:t>Extreme Seasonal Variability</a:t>
            </a:r>
          </a:p>
          <a:p>
            <a:pPr marL="800100" lvl="1" indent="-342900">
              <a:buFont typeface="Wingdings" panose="05000000000000000000" pitchFamily="2" charset="2"/>
              <a:buChar char="§"/>
            </a:pPr>
            <a:r>
              <a:rPr lang="en-CA" b="1" dirty="0" smtClean="0">
                <a:solidFill>
                  <a:schemeClr val="tx1">
                    <a:lumMod val="75000"/>
                    <a:lumOff val="25000"/>
                  </a:schemeClr>
                </a:solidFill>
              </a:rPr>
              <a:t>Flooding…Environmental Contamination…Stagnant Water…Soil Saturation</a:t>
            </a:r>
          </a:p>
          <a:p>
            <a:pPr marL="342900" indent="-342900">
              <a:buFont typeface="Wingdings" panose="05000000000000000000" pitchFamily="2" charset="2"/>
              <a:buChar char="§"/>
            </a:pPr>
            <a:endParaRPr lang="en-CA" b="1" cap="none" dirty="0" smtClean="0">
              <a:solidFill>
                <a:schemeClr val="tx1">
                  <a:lumMod val="75000"/>
                  <a:lumOff val="25000"/>
                </a:schemeClr>
              </a:solidFill>
              <a:latin typeface="+mn-lt"/>
            </a:endParaRPr>
          </a:p>
        </p:txBody>
      </p:sp>
    </p:spTree>
    <p:extLst>
      <p:ext uri="{BB962C8B-B14F-4D97-AF65-F5344CB8AC3E}">
        <p14:creationId xmlns:p14="http://schemas.microsoft.com/office/powerpoint/2010/main" val="4232638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4511C75-C4DF-400C-9CDA-AF598D455B42}">
  <ds:schemaRefs>
    <ds:schemaRef ds:uri="ESRI.ArcGIS.Mapping.OfficeIntegration.PowerPointInfo"/>
  </ds:schemaRefs>
</ds:datastoreItem>
</file>

<file path=customXml/itemProps10.xml><?xml version="1.0" encoding="utf-8"?>
<ds:datastoreItem xmlns:ds="http://schemas.openxmlformats.org/officeDocument/2006/customXml" ds:itemID="{6BF71776-6A06-4AED-909E-35D08C1512EC}">
  <ds:schemaRefs>
    <ds:schemaRef ds:uri="ESRI.ArcGIS.Mapping.OfficeIntegration.PowerPointInfo"/>
  </ds:schemaRefs>
</ds:datastoreItem>
</file>

<file path=customXml/itemProps100.xml><?xml version="1.0" encoding="utf-8"?>
<ds:datastoreItem xmlns:ds="http://schemas.openxmlformats.org/officeDocument/2006/customXml" ds:itemID="{0D1D4B40-B593-45BB-B209-BED3BD793253}">
  <ds:schemaRefs>
    <ds:schemaRef ds:uri="ESRI.ArcGIS.Mapping.OfficeIntegration.PowerPointInfo"/>
  </ds:schemaRefs>
</ds:datastoreItem>
</file>

<file path=customXml/itemProps101.xml><?xml version="1.0" encoding="utf-8"?>
<ds:datastoreItem xmlns:ds="http://schemas.openxmlformats.org/officeDocument/2006/customXml" ds:itemID="{174A48E9-D53B-4D8B-86E7-6952D6AC744E}">
  <ds:schemaRefs>
    <ds:schemaRef ds:uri="ESRI.ArcGIS.Mapping.OfficeIntegration.PowerPointInfo"/>
  </ds:schemaRefs>
</ds:datastoreItem>
</file>

<file path=customXml/itemProps102.xml><?xml version="1.0" encoding="utf-8"?>
<ds:datastoreItem xmlns:ds="http://schemas.openxmlformats.org/officeDocument/2006/customXml" ds:itemID="{113700E8-B272-4F75-86B7-B6FB290303EB}">
  <ds:schemaRefs>
    <ds:schemaRef ds:uri="ESRI.ArcGIS.Mapping.OfficeIntegration.PowerPointInfo"/>
  </ds:schemaRefs>
</ds:datastoreItem>
</file>

<file path=customXml/itemProps103.xml><?xml version="1.0" encoding="utf-8"?>
<ds:datastoreItem xmlns:ds="http://schemas.openxmlformats.org/officeDocument/2006/customXml" ds:itemID="{32E37C32-10F1-427C-9D4B-EEB4B35E57F9}">
  <ds:schemaRefs>
    <ds:schemaRef ds:uri="ESRI.ArcGIS.Mapping.OfficeIntegration.PowerPointInfo"/>
  </ds:schemaRefs>
</ds:datastoreItem>
</file>

<file path=customXml/itemProps104.xml><?xml version="1.0" encoding="utf-8"?>
<ds:datastoreItem xmlns:ds="http://schemas.openxmlformats.org/officeDocument/2006/customXml" ds:itemID="{4960BB70-FD41-412A-A415-F66D237CF845}">
  <ds:schemaRefs>
    <ds:schemaRef ds:uri="ESRI.ArcGIS.Mapping.OfficeIntegration.PowerPointInfo"/>
  </ds:schemaRefs>
</ds:datastoreItem>
</file>

<file path=customXml/itemProps105.xml><?xml version="1.0" encoding="utf-8"?>
<ds:datastoreItem xmlns:ds="http://schemas.openxmlformats.org/officeDocument/2006/customXml" ds:itemID="{6D115071-BE49-4B68-AE81-C931FFC6BE91}">
  <ds:schemaRefs>
    <ds:schemaRef ds:uri="ESRI.ArcGIS.Mapping.OfficeIntegration.PowerPointInfo"/>
  </ds:schemaRefs>
</ds:datastoreItem>
</file>

<file path=customXml/itemProps106.xml><?xml version="1.0" encoding="utf-8"?>
<ds:datastoreItem xmlns:ds="http://schemas.openxmlformats.org/officeDocument/2006/customXml" ds:itemID="{08A3F992-C751-4FBF-B20B-351171B39F5D}">
  <ds:schemaRefs>
    <ds:schemaRef ds:uri="ESRI.ArcGIS.Mapping.OfficeIntegration.PowerPointInfo"/>
  </ds:schemaRefs>
</ds:datastoreItem>
</file>

<file path=customXml/itemProps107.xml><?xml version="1.0" encoding="utf-8"?>
<ds:datastoreItem xmlns:ds="http://schemas.openxmlformats.org/officeDocument/2006/customXml" ds:itemID="{EAC36B61-24BA-4AF2-A906-D1042F1FF6C7}">
  <ds:schemaRefs>
    <ds:schemaRef ds:uri="ESRI.ArcGIS.Mapping.OfficeIntegration.PowerPointInfo"/>
  </ds:schemaRefs>
</ds:datastoreItem>
</file>

<file path=customXml/itemProps108.xml><?xml version="1.0" encoding="utf-8"?>
<ds:datastoreItem xmlns:ds="http://schemas.openxmlformats.org/officeDocument/2006/customXml" ds:itemID="{6F567EFE-3BAB-4FA7-80DD-49F6B5434902}">
  <ds:schemaRefs>
    <ds:schemaRef ds:uri="ESRI.ArcGIS.Mapping.OfficeIntegration.PowerPointInfo"/>
  </ds:schemaRefs>
</ds:datastoreItem>
</file>

<file path=customXml/itemProps109.xml><?xml version="1.0" encoding="utf-8"?>
<ds:datastoreItem xmlns:ds="http://schemas.openxmlformats.org/officeDocument/2006/customXml" ds:itemID="{2A8B8C6E-D344-48B7-AB8D-07DE9182F72B}">
  <ds:schemaRefs>
    <ds:schemaRef ds:uri="ESRI.ArcGIS.Mapping.OfficeIntegration.PowerPointInfo"/>
  </ds:schemaRefs>
</ds:datastoreItem>
</file>

<file path=customXml/itemProps11.xml><?xml version="1.0" encoding="utf-8"?>
<ds:datastoreItem xmlns:ds="http://schemas.openxmlformats.org/officeDocument/2006/customXml" ds:itemID="{82C33FFE-446D-4DDA-8AE5-6583ACA0E524}">
  <ds:schemaRefs>
    <ds:schemaRef ds:uri="ESRI.ArcGIS.Mapping.OfficeIntegration.PowerPointInfo"/>
  </ds:schemaRefs>
</ds:datastoreItem>
</file>

<file path=customXml/itemProps110.xml><?xml version="1.0" encoding="utf-8"?>
<ds:datastoreItem xmlns:ds="http://schemas.openxmlformats.org/officeDocument/2006/customXml" ds:itemID="{568A77C3-3DD6-400A-9F56-ADB34AFFC11D}">
  <ds:schemaRefs>
    <ds:schemaRef ds:uri="ESRI.ArcGIS.Mapping.OfficeIntegration.PowerPointInfo"/>
  </ds:schemaRefs>
</ds:datastoreItem>
</file>

<file path=customXml/itemProps111.xml><?xml version="1.0" encoding="utf-8"?>
<ds:datastoreItem xmlns:ds="http://schemas.openxmlformats.org/officeDocument/2006/customXml" ds:itemID="{08894B3F-AAC5-4801-A89D-7F114F913617}">
  <ds:schemaRefs>
    <ds:schemaRef ds:uri="ESRI.ArcGIS.Mapping.OfficeIntegration.PowerPointInfo"/>
  </ds:schemaRefs>
</ds:datastoreItem>
</file>

<file path=customXml/itemProps112.xml><?xml version="1.0" encoding="utf-8"?>
<ds:datastoreItem xmlns:ds="http://schemas.openxmlformats.org/officeDocument/2006/customXml" ds:itemID="{E4617D68-EEBC-4431-A903-F9D298027E26}">
  <ds:schemaRefs>
    <ds:schemaRef ds:uri="ESRI.ArcGIS.Mapping.OfficeIntegration.PowerPointInfo"/>
  </ds:schemaRefs>
</ds:datastoreItem>
</file>

<file path=customXml/itemProps113.xml><?xml version="1.0" encoding="utf-8"?>
<ds:datastoreItem xmlns:ds="http://schemas.openxmlformats.org/officeDocument/2006/customXml" ds:itemID="{90720A0E-A18E-4BFA-84F7-911243360EB7}">
  <ds:schemaRefs>
    <ds:schemaRef ds:uri="ESRI.ArcGIS.Mapping.OfficeIntegration.PowerPointInfo"/>
  </ds:schemaRefs>
</ds:datastoreItem>
</file>

<file path=customXml/itemProps114.xml><?xml version="1.0" encoding="utf-8"?>
<ds:datastoreItem xmlns:ds="http://schemas.openxmlformats.org/officeDocument/2006/customXml" ds:itemID="{8AF6F8F3-E148-462D-BCD7-C44B2ABF58DB}">
  <ds:schemaRefs>
    <ds:schemaRef ds:uri="ESRI.ArcGIS.Mapping.OfficeIntegration.PowerPointInfo"/>
  </ds:schemaRefs>
</ds:datastoreItem>
</file>

<file path=customXml/itemProps115.xml><?xml version="1.0" encoding="utf-8"?>
<ds:datastoreItem xmlns:ds="http://schemas.openxmlformats.org/officeDocument/2006/customXml" ds:itemID="{B86E0DC3-0C80-42F1-B820-E8065A12FE9F}">
  <ds:schemaRefs>
    <ds:schemaRef ds:uri="ESRI.ArcGIS.Mapping.OfficeIntegration.PowerPointInfo"/>
  </ds:schemaRefs>
</ds:datastoreItem>
</file>

<file path=customXml/itemProps116.xml><?xml version="1.0" encoding="utf-8"?>
<ds:datastoreItem xmlns:ds="http://schemas.openxmlformats.org/officeDocument/2006/customXml" ds:itemID="{2C44AE1F-9DC2-4830-BCA8-99E871E50FEA}">
  <ds:schemaRefs>
    <ds:schemaRef ds:uri="ESRI.ArcGIS.Mapping.OfficeIntegration.PowerPointInfo"/>
  </ds:schemaRefs>
</ds:datastoreItem>
</file>

<file path=customXml/itemProps117.xml><?xml version="1.0" encoding="utf-8"?>
<ds:datastoreItem xmlns:ds="http://schemas.openxmlformats.org/officeDocument/2006/customXml" ds:itemID="{98ADBF2C-E1F8-4F78-9BF2-FE316BFA05BD}">
  <ds:schemaRefs>
    <ds:schemaRef ds:uri="ESRI.ArcGIS.Mapping.OfficeIntegration.PowerPointInfo"/>
  </ds:schemaRefs>
</ds:datastoreItem>
</file>

<file path=customXml/itemProps118.xml><?xml version="1.0" encoding="utf-8"?>
<ds:datastoreItem xmlns:ds="http://schemas.openxmlformats.org/officeDocument/2006/customXml" ds:itemID="{5D58A7A9-03EF-41DF-90A0-0E187685113D}">
  <ds:schemaRefs>
    <ds:schemaRef ds:uri="ESRI.ArcGIS.Mapping.OfficeIntegration.PowerPointInfo"/>
  </ds:schemaRefs>
</ds:datastoreItem>
</file>

<file path=customXml/itemProps119.xml><?xml version="1.0" encoding="utf-8"?>
<ds:datastoreItem xmlns:ds="http://schemas.openxmlformats.org/officeDocument/2006/customXml" ds:itemID="{D5BF395F-58D6-4ED4-89B8-081587278F4E}">
  <ds:schemaRefs>
    <ds:schemaRef ds:uri="ESRI.ArcGIS.Mapping.OfficeIntegration.PowerPointInfo"/>
  </ds:schemaRefs>
</ds:datastoreItem>
</file>

<file path=customXml/itemProps12.xml><?xml version="1.0" encoding="utf-8"?>
<ds:datastoreItem xmlns:ds="http://schemas.openxmlformats.org/officeDocument/2006/customXml" ds:itemID="{013DA090-0BFD-4A75-A66B-FDE154A3085D}">
  <ds:schemaRefs>
    <ds:schemaRef ds:uri="ESRI.ArcGIS.Mapping.OfficeIntegration.PowerPointInfo"/>
  </ds:schemaRefs>
</ds:datastoreItem>
</file>

<file path=customXml/itemProps120.xml><?xml version="1.0" encoding="utf-8"?>
<ds:datastoreItem xmlns:ds="http://schemas.openxmlformats.org/officeDocument/2006/customXml" ds:itemID="{6E3C6713-4AE8-4EFF-AF4B-C90CAFE9FC6C}">
  <ds:schemaRefs>
    <ds:schemaRef ds:uri="ESRI.ArcGIS.Mapping.OfficeIntegration.PowerPointInfo"/>
  </ds:schemaRefs>
</ds:datastoreItem>
</file>

<file path=customXml/itemProps121.xml><?xml version="1.0" encoding="utf-8"?>
<ds:datastoreItem xmlns:ds="http://schemas.openxmlformats.org/officeDocument/2006/customXml" ds:itemID="{11170B02-0FE3-4C52-8D2C-9DED2ECB14CA}">
  <ds:schemaRefs>
    <ds:schemaRef ds:uri="ESRI.ArcGIS.Mapping.OfficeIntegration.PowerPointInfo"/>
  </ds:schemaRefs>
</ds:datastoreItem>
</file>

<file path=customXml/itemProps122.xml><?xml version="1.0" encoding="utf-8"?>
<ds:datastoreItem xmlns:ds="http://schemas.openxmlformats.org/officeDocument/2006/customXml" ds:itemID="{539D5D4E-DF14-455A-8F4E-2C9FF6CA9373}">
  <ds:schemaRefs>
    <ds:schemaRef ds:uri="ESRI.ArcGIS.Mapping.OfficeIntegration.PowerPointInfo"/>
  </ds:schemaRefs>
</ds:datastoreItem>
</file>

<file path=customXml/itemProps123.xml><?xml version="1.0" encoding="utf-8"?>
<ds:datastoreItem xmlns:ds="http://schemas.openxmlformats.org/officeDocument/2006/customXml" ds:itemID="{225907F4-E816-49F7-B7B1-31C11D549BEB}">
  <ds:schemaRefs>
    <ds:schemaRef ds:uri="ESRI.ArcGIS.Mapping.OfficeIntegration.PowerPointInfo"/>
  </ds:schemaRefs>
</ds:datastoreItem>
</file>

<file path=customXml/itemProps124.xml><?xml version="1.0" encoding="utf-8"?>
<ds:datastoreItem xmlns:ds="http://schemas.openxmlformats.org/officeDocument/2006/customXml" ds:itemID="{475CF4CA-CFFB-42B4-B0AF-810F7D604069}">
  <ds:schemaRefs>
    <ds:schemaRef ds:uri="ESRI.ArcGIS.Mapping.OfficeIntegration.PowerPointInfo"/>
  </ds:schemaRefs>
</ds:datastoreItem>
</file>

<file path=customXml/itemProps125.xml><?xml version="1.0" encoding="utf-8"?>
<ds:datastoreItem xmlns:ds="http://schemas.openxmlformats.org/officeDocument/2006/customXml" ds:itemID="{666E8BA2-1995-4D6B-8E98-77F04227CBE4}">
  <ds:schemaRefs>
    <ds:schemaRef ds:uri="ESRI.ArcGIS.Mapping.OfficeIntegration.PowerPointInfo"/>
  </ds:schemaRefs>
</ds:datastoreItem>
</file>

<file path=customXml/itemProps126.xml><?xml version="1.0" encoding="utf-8"?>
<ds:datastoreItem xmlns:ds="http://schemas.openxmlformats.org/officeDocument/2006/customXml" ds:itemID="{1339D97A-BE43-4109-B961-4F94C81B55FF}">
  <ds:schemaRefs>
    <ds:schemaRef ds:uri="ESRI.ArcGIS.Mapping.OfficeIntegration.PowerPointInfo"/>
  </ds:schemaRefs>
</ds:datastoreItem>
</file>

<file path=customXml/itemProps127.xml><?xml version="1.0" encoding="utf-8"?>
<ds:datastoreItem xmlns:ds="http://schemas.openxmlformats.org/officeDocument/2006/customXml" ds:itemID="{012049B7-340D-4834-8D1C-FA127A9079E7}">
  <ds:schemaRefs>
    <ds:schemaRef ds:uri="ESRI.ArcGIS.Mapping.OfficeIntegration.PowerPointInfo"/>
  </ds:schemaRefs>
</ds:datastoreItem>
</file>

<file path=customXml/itemProps128.xml><?xml version="1.0" encoding="utf-8"?>
<ds:datastoreItem xmlns:ds="http://schemas.openxmlformats.org/officeDocument/2006/customXml" ds:itemID="{9B2E16D4-6309-4C28-9A74-1BECD7DD9C5C}">
  <ds:schemaRefs>
    <ds:schemaRef ds:uri="ESRI.ArcGIS.Mapping.OfficeIntegration.PowerPointInfo"/>
  </ds:schemaRefs>
</ds:datastoreItem>
</file>

<file path=customXml/itemProps129.xml><?xml version="1.0" encoding="utf-8"?>
<ds:datastoreItem xmlns:ds="http://schemas.openxmlformats.org/officeDocument/2006/customXml" ds:itemID="{41982ADB-635B-4A62-8DB1-4D18F55E8057}">
  <ds:schemaRefs>
    <ds:schemaRef ds:uri="ESRI.ArcGIS.Mapping.OfficeIntegration.PowerPointInfo"/>
  </ds:schemaRefs>
</ds:datastoreItem>
</file>

<file path=customXml/itemProps13.xml><?xml version="1.0" encoding="utf-8"?>
<ds:datastoreItem xmlns:ds="http://schemas.openxmlformats.org/officeDocument/2006/customXml" ds:itemID="{BE97711B-8713-4A15-847E-5CE2DA601515}">
  <ds:schemaRefs>
    <ds:schemaRef ds:uri="ESRI.ArcGIS.Mapping.OfficeIntegration.PowerPointInfo"/>
  </ds:schemaRefs>
</ds:datastoreItem>
</file>

<file path=customXml/itemProps130.xml><?xml version="1.0" encoding="utf-8"?>
<ds:datastoreItem xmlns:ds="http://schemas.openxmlformats.org/officeDocument/2006/customXml" ds:itemID="{7DD766ED-F6E6-4842-AED1-81C549C4C325}">
  <ds:schemaRefs>
    <ds:schemaRef ds:uri="ESRI.ArcGIS.Mapping.OfficeIntegration.PowerPointInfo"/>
  </ds:schemaRefs>
</ds:datastoreItem>
</file>

<file path=customXml/itemProps131.xml><?xml version="1.0" encoding="utf-8"?>
<ds:datastoreItem xmlns:ds="http://schemas.openxmlformats.org/officeDocument/2006/customXml" ds:itemID="{F90DCEF0-E0D9-431F-A197-DC72FCF6522A}">
  <ds:schemaRefs>
    <ds:schemaRef ds:uri="ESRI.ArcGIS.Mapping.OfficeIntegration.PowerPointInfo"/>
  </ds:schemaRefs>
</ds:datastoreItem>
</file>

<file path=customXml/itemProps132.xml><?xml version="1.0" encoding="utf-8"?>
<ds:datastoreItem xmlns:ds="http://schemas.openxmlformats.org/officeDocument/2006/customXml" ds:itemID="{B408E19C-A6B7-4C0F-8A0A-772C92EC7AB8}">
  <ds:schemaRefs>
    <ds:schemaRef ds:uri="ESRI.ArcGIS.Mapping.OfficeIntegration.PowerPointInfo"/>
  </ds:schemaRefs>
</ds:datastoreItem>
</file>

<file path=customXml/itemProps133.xml><?xml version="1.0" encoding="utf-8"?>
<ds:datastoreItem xmlns:ds="http://schemas.openxmlformats.org/officeDocument/2006/customXml" ds:itemID="{8C4466E8-A5DF-4033-ACE7-AE8EE66C4479}">
  <ds:schemaRefs>
    <ds:schemaRef ds:uri="ESRI.ArcGIS.Mapping.OfficeIntegration.PowerPointInfo"/>
  </ds:schemaRefs>
</ds:datastoreItem>
</file>

<file path=customXml/itemProps134.xml><?xml version="1.0" encoding="utf-8"?>
<ds:datastoreItem xmlns:ds="http://schemas.openxmlformats.org/officeDocument/2006/customXml" ds:itemID="{5833E74E-1BCC-4FA8-9B43-85BE239688FD}">
  <ds:schemaRefs>
    <ds:schemaRef ds:uri="ESRI.ArcGIS.Mapping.OfficeIntegration.PowerPointInfo"/>
  </ds:schemaRefs>
</ds:datastoreItem>
</file>

<file path=customXml/itemProps135.xml><?xml version="1.0" encoding="utf-8"?>
<ds:datastoreItem xmlns:ds="http://schemas.openxmlformats.org/officeDocument/2006/customXml" ds:itemID="{C5D6D963-F2CB-4789-8B43-DCF3CF5CF99F}">
  <ds:schemaRefs>
    <ds:schemaRef ds:uri="ESRI.ArcGIS.Mapping.OfficeIntegration.PowerPointInfo"/>
  </ds:schemaRefs>
</ds:datastoreItem>
</file>

<file path=customXml/itemProps136.xml><?xml version="1.0" encoding="utf-8"?>
<ds:datastoreItem xmlns:ds="http://schemas.openxmlformats.org/officeDocument/2006/customXml" ds:itemID="{31F64D63-D0DD-4E16-AFA2-39A17B55D4A7}">
  <ds:schemaRefs>
    <ds:schemaRef ds:uri="ESRI.ArcGIS.Mapping.OfficeIntegration.PowerPointInfo"/>
  </ds:schemaRefs>
</ds:datastoreItem>
</file>

<file path=customXml/itemProps137.xml><?xml version="1.0" encoding="utf-8"?>
<ds:datastoreItem xmlns:ds="http://schemas.openxmlformats.org/officeDocument/2006/customXml" ds:itemID="{182BFDB4-42BB-4564-BCE9-56AB9E3E4B7E}">
  <ds:schemaRefs>
    <ds:schemaRef ds:uri="ESRI.ArcGIS.Mapping.OfficeIntegration.PowerPointInfo"/>
  </ds:schemaRefs>
</ds:datastoreItem>
</file>

<file path=customXml/itemProps138.xml><?xml version="1.0" encoding="utf-8"?>
<ds:datastoreItem xmlns:ds="http://schemas.openxmlformats.org/officeDocument/2006/customXml" ds:itemID="{F3A09609-1179-4363-9592-D02364E83BD2}">
  <ds:schemaRefs>
    <ds:schemaRef ds:uri="ESRI.ArcGIS.Mapping.OfficeIntegration.PowerPointInfo"/>
  </ds:schemaRefs>
</ds:datastoreItem>
</file>

<file path=customXml/itemProps139.xml><?xml version="1.0" encoding="utf-8"?>
<ds:datastoreItem xmlns:ds="http://schemas.openxmlformats.org/officeDocument/2006/customXml" ds:itemID="{F8739D4B-CF3C-471B-976B-26FEACF14533}">
  <ds:schemaRefs>
    <ds:schemaRef ds:uri="ESRI.ArcGIS.Mapping.OfficeIntegration.PowerPointInfo"/>
  </ds:schemaRefs>
</ds:datastoreItem>
</file>

<file path=customXml/itemProps14.xml><?xml version="1.0" encoding="utf-8"?>
<ds:datastoreItem xmlns:ds="http://schemas.openxmlformats.org/officeDocument/2006/customXml" ds:itemID="{A13BFE39-1CBC-4017-8BF6-33C0526051C3}">
  <ds:schemaRefs>
    <ds:schemaRef ds:uri="ESRI.ArcGIS.Mapping.OfficeIntegration.PowerPointInfo"/>
  </ds:schemaRefs>
</ds:datastoreItem>
</file>

<file path=customXml/itemProps140.xml><?xml version="1.0" encoding="utf-8"?>
<ds:datastoreItem xmlns:ds="http://schemas.openxmlformats.org/officeDocument/2006/customXml" ds:itemID="{594C80ED-1570-4E75-8E88-9399222B2520}">
  <ds:schemaRefs>
    <ds:schemaRef ds:uri="ESRI.ArcGIS.Mapping.OfficeIntegration.PowerPointInfo"/>
  </ds:schemaRefs>
</ds:datastoreItem>
</file>

<file path=customXml/itemProps141.xml><?xml version="1.0" encoding="utf-8"?>
<ds:datastoreItem xmlns:ds="http://schemas.openxmlformats.org/officeDocument/2006/customXml" ds:itemID="{F1BB8D69-6FB9-4AD3-9618-38F92DB7DD70}">
  <ds:schemaRefs>
    <ds:schemaRef ds:uri="ESRI.ArcGIS.Mapping.OfficeIntegration.PowerPointInfo"/>
  </ds:schemaRefs>
</ds:datastoreItem>
</file>

<file path=customXml/itemProps142.xml><?xml version="1.0" encoding="utf-8"?>
<ds:datastoreItem xmlns:ds="http://schemas.openxmlformats.org/officeDocument/2006/customXml" ds:itemID="{AE4DA728-CBD1-4B4F-B1F2-E497F79DF1BF}">
  <ds:schemaRefs>
    <ds:schemaRef ds:uri="ESRI.ArcGIS.Mapping.OfficeIntegration.PowerPointInfo"/>
  </ds:schemaRefs>
</ds:datastoreItem>
</file>

<file path=customXml/itemProps143.xml><?xml version="1.0" encoding="utf-8"?>
<ds:datastoreItem xmlns:ds="http://schemas.openxmlformats.org/officeDocument/2006/customXml" ds:itemID="{4660CA1F-E003-4BD6-8103-F19FA87A816D}">
  <ds:schemaRefs>
    <ds:schemaRef ds:uri="ESRI.ArcGIS.Mapping.OfficeIntegration.PowerPointInfo"/>
  </ds:schemaRefs>
</ds:datastoreItem>
</file>

<file path=customXml/itemProps144.xml><?xml version="1.0" encoding="utf-8"?>
<ds:datastoreItem xmlns:ds="http://schemas.openxmlformats.org/officeDocument/2006/customXml" ds:itemID="{906BB98A-3478-4BA6-930E-963051C865F4}">
  <ds:schemaRefs>
    <ds:schemaRef ds:uri="ESRI.ArcGIS.Mapping.OfficeIntegration.PowerPointInfo"/>
  </ds:schemaRefs>
</ds:datastoreItem>
</file>

<file path=customXml/itemProps145.xml><?xml version="1.0" encoding="utf-8"?>
<ds:datastoreItem xmlns:ds="http://schemas.openxmlformats.org/officeDocument/2006/customXml" ds:itemID="{87313FAD-A281-493F-93B9-DD5448979F1F}">
  <ds:schemaRefs>
    <ds:schemaRef ds:uri="ESRI.ArcGIS.Mapping.OfficeIntegration.PowerPointInfo"/>
  </ds:schemaRefs>
</ds:datastoreItem>
</file>

<file path=customXml/itemProps146.xml><?xml version="1.0" encoding="utf-8"?>
<ds:datastoreItem xmlns:ds="http://schemas.openxmlformats.org/officeDocument/2006/customXml" ds:itemID="{8AB30159-C1A4-4270-B05D-F1593CC1CF23}">
  <ds:schemaRefs>
    <ds:schemaRef ds:uri="ESRI.ArcGIS.Mapping.OfficeIntegration.PowerPointInfo"/>
  </ds:schemaRefs>
</ds:datastoreItem>
</file>

<file path=customXml/itemProps147.xml><?xml version="1.0" encoding="utf-8"?>
<ds:datastoreItem xmlns:ds="http://schemas.openxmlformats.org/officeDocument/2006/customXml" ds:itemID="{5D5F7955-5332-44C7-91FF-D6492ADE937A}">
  <ds:schemaRefs>
    <ds:schemaRef ds:uri="ESRI.ArcGIS.Mapping.OfficeIntegration.PowerPointInfo"/>
  </ds:schemaRefs>
</ds:datastoreItem>
</file>

<file path=customXml/itemProps148.xml><?xml version="1.0" encoding="utf-8"?>
<ds:datastoreItem xmlns:ds="http://schemas.openxmlformats.org/officeDocument/2006/customXml" ds:itemID="{077042D6-FFFA-4315-9CD2-E7A3972510CC}">
  <ds:schemaRefs>
    <ds:schemaRef ds:uri="ESRI.ArcGIS.Mapping.OfficeIntegration.PowerPointInfo"/>
  </ds:schemaRefs>
</ds:datastoreItem>
</file>

<file path=customXml/itemProps149.xml><?xml version="1.0" encoding="utf-8"?>
<ds:datastoreItem xmlns:ds="http://schemas.openxmlformats.org/officeDocument/2006/customXml" ds:itemID="{3B43B50D-BEFD-4AC8-BEDA-B4F04054025D}">
  <ds:schemaRefs>
    <ds:schemaRef ds:uri="ESRI.ArcGIS.Mapping.OfficeIntegration.PowerPointInfo"/>
  </ds:schemaRefs>
</ds:datastoreItem>
</file>

<file path=customXml/itemProps15.xml><?xml version="1.0" encoding="utf-8"?>
<ds:datastoreItem xmlns:ds="http://schemas.openxmlformats.org/officeDocument/2006/customXml" ds:itemID="{875A73F9-D6CF-4643-AC56-F76E2273E71B}">
  <ds:schemaRefs>
    <ds:schemaRef ds:uri="ESRI.ArcGIS.Mapping.OfficeIntegration.PowerPointInfo"/>
  </ds:schemaRefs>
</ds:datastoreItem>
</file>

<file path=customXml/itemProps150.xml><?xml version="1.0" encoding="utf-8"?>
<ds:datastoreItem xmlns:ds="http://schemas.openxmlformats.org/officeDocument/2006/customXml" ds:itemID="{1F87F155-1F6B-446F-8AD3-E206C440890B}">
  <ds:schemaRefs>
    <ds:schemaRef ds:uri="ESRI.ArcGIS.Mapping.OfficeIntegration.PowerPointInfo"/>
  </ds:schemaRefs>
</ds:datastoreItem>
</file>

<file path=customXml/itemProps151.xml><?xml version="1.0" encoding="utf-8"?>
<ds:datastoreItem xmlns:ds="http://schemas.openxmlformats.org/officeDocument/2006/customXml" ds:itemID="{AF046C96-F0EF-4EEC-B810-D42C31A91258}">
  <ds:schemaRefs>
    <ds:schemaRef ds:uri="ESRI.ArcGIS.Mapping.OfficeIntegration.PowerPointInfo"/>
  </ds:schemaRefs>
</ds:datastoreItem>
</file>

<file path=customXml/itemProps152.xml><?xml version="1.0" encoding="utf-8"?>
<ds:datastoreItem xmlns:ds="http://schemas.openxmlformats.org/officeDocument/2006/customXml" ds:itemID="{17EB93DE-F454-44CB-9963-9F502F1424B0}">
  <ds:schemaRefs>
    <ds:schemaRef ds:uri="ESRI.ArcGIS.Mapping.OfficeIntegration.PowerPointInfo"/>
  </ds:schemaRefs>
</ds:datastoreItem>
</file>

<file path=customXml/itemProps153.xml><?xml version="1.0" encoding="utf-8"?>
<ds:datastoreItem xmlns:ds="http://schemas.openxmlformats.org/officeDocument/2006/customXml" ds:itemID="{3EEFF9B9-CE7D-44C4-BB70-17716BD5947F}">
  <ds:schemaRefs>
    <ds:schemaRef ds:uri="ESRI.ArcGIS.Mapping.OfficeIntegration.PowerPointInfo"/>
  </ds:schemaRefs>
</ds:datastoreItem>
</file>

<file path=customXml/itemProps154.xml><?xml version="1.0" encoding="utf-8"?>
<ds:datastoreItem xmlns:ds="http://schemas.openxmlformats.org/officeDocument/2006/customXml" ds:itemID="{84A52E4E-21FE-4D87-BAEA-9B0E0ADEA8AC}">
  <ds:schemaRefs>
    <ds:schemaRef ds:uri="ESRI.ArcGIS.Mapping.OfficeIntegration.PowerPointInfo"/>
  </ds:schemaRefs>
</ds:datastoreItem>
</file>

<file path=customXml/itemProps155.xml><?xml version="1.0" encoding="utf-8"?>
<ds:datastoreItem xmlns:ds="http://schemas.openxmlformats.org/officeDocument/2006/customXml" ds:itemID="{6A0865EC-21A5-4BEA-9537-06DF03FE0A96}">
  <ds:schemaRefs>
    <ds:schemaRef ds:uri="ESRI.ArcGIS.Mapping.OfficeIntegration.PowerPointInfo"/>
  </ds:schemaRefs>
</ds:datastoreItem>
</file>

<file path=customXml/itemProps156.xml><?xml version="1.0" encoding="utf-8"?>
<ds:datastoreItem xmlns:ds="http://schemas.openxmlformats.org/officeDocument/2006/customXml" ds:itemID="{88BE9035-649D-410D-833A-D7848607B7B1}">
  <ds:schemaRefs>
    <ds:schemaRef ds:uri="ESRI.ArcGIS.Mapping.OfficeIntegration.PowerPointInfo"/>
  </ds:schemaRefs>
</ds:datastoreItem>
</file>

<file path=customXml/itemProps157.xml><?xml version="1.0" encoding="utf-8"?>
<ds:datastoreItem xmlns:ds="http://schemas.openxmlformats.org/officeDocument/2006/customXml" ds:itemID="{9F42AF51-0820-4A34-86DB-EEABAC193C84}">
  <ds:schemaRefs>
    <ds:schemaRef ds:uri="ESRI.ArcGIS.Mapping.OfficeIntegration.PowerPointInfo"/>
  </ds:schemaRefs>
</ds:datastoreItem>
</file>

<file path=customXml/itemProps158.xml><?xml version="1.0" encoding="utf-8"?>
<ds:datastoreItem xmlns:ds="http://schemas.openxmlformats.org/officeDocument/2006/customXml" ds:itemID="{2858184A-1DC4-4102-8B78-92825CC8BB00}">
  <ds:schemaRefs>
    <ds:schemaRef ds:uri="ESRI.ArcGIS.Mapping.OfficeIntegration.PowerPointInfo"/>
  </ds:schemaRefs>
</ds:datastoreItem>
</file>

<file path=customXml/itemProps159.xml><?xml version="1.0" encoding="utf-8"?>
<ds:datastoreItem xmlns:ds="http://schemas.openxmlformats.org/officeDocument/2006/customXml" ds:itemID="{A7F86834-5B07-4BE4-BB4E-683ACCB14CD3}">
  <ds:schemaRefs>
    <ds:schemaRef ds:uri="ESRI.ArcGIS.Mapping.OfficeIntegration.PowerPointInfo"/>
  </ds:schemaRefs>
</ds:datastoreItem>
</file>

<file path=customXml/itemProps16.xml><?xml version="1.0" encoding="utf-8"?>
<ds:datastoreItem xmlns:ds="http://schemas.openxmlformats.org/officeDocument/2006/customXml" ds:itemID="{27AE1BCB-A40C-4533-B37B-1136720E07BA}">
  <ds:schemaRefs>
    <ds:schemaRef ds:uri="ESRI.ArcGIS.Mapping.OfficeIntegration.PowerPointInfo"/>
  </ds:schemaRefs>
</ds:datastoreItem>
</file>

<file path=customXml/itemProps160.xml><?xml version="1.0" encoding="utf-8"?>
<ds:datastoreItem xmlns:ds="http://schemas.openxmlformats.org/officeDocument/2006/customXml" ds:itemID="{A15222FC-0E21-4C3D-8617-F5C58FF001E6}">
  <ds:schemaRefs>
    <ds:schemaRef ds:uri="ESRI.ArcGIS.Mapping.OfficeIntegration.PowerPointInfo"/>
  </ds:schemaRefs>
</ds:datastoreItem>
</file>

<file path=customXml/itemProps161.xml><?xml version="1.0" encoding="utf-8"?>
<ds:datastoreItem xmlns:ds="http://schemas.openxmlformats.org/officeDocument/2006/customXml" ds:itemID="{FBD85E90-64ED-47A9-A472-87B84C02FB26}">
  <ds:schemaRefs>
    <ds:schemaRef ds:uri="ESRI.ArcGIS.Mapping.OfficeIntegration.PowerPointInfo"/>
  </ds:schemaRefs>
</ds:datastoreItem>
</file>

<file path=customXml/itemProps162.xml><?xml version="1.0" encoding="utf-8"?>
<ds:datastoreItem xmlns:ds="http://schemas.openxmlformats.org/officeDocument/2006/customXml" ds:itemID="{D9DE6F2B-143E-4E27-BF69-2D64644B7763}">
  <ds:schemaRefs>
    <ds:schemaRef ds:uri="ESRI.ArcGIS.Mapping.OfficeIntegration.PowerPointInfo"/>
  </ds:schemaRefs>
</ds:datastoreItem>
</file>

<file path=customXml/itemProps163.xml><?xml version="1.0" encoding="utf-8"?>
<ds:datastoreItem xmlns:ds="http://schemas.openxmlformats.org/officeDocument/2006/customXml" ds:itemID="{34A57B5D-1A73-4B28-9F61-3198315BD7BD}">
  <ds:schemaRefs>
    <ds:schemaRef ds:uri="ESRI.ArcGIS.Mapping.OfficeIntegration.PowerPointInfo"/>
  </ds:schemaRefs>
</ds:datastoreItem>
</file>

<file path=customXml/itemProps164.xml><?xml version="1.0" encoding="utf-8"?>
<ds:datastoreItem xmlns:ds="http://schemas.openxmlformats.org/officeDocument/2006/customXml" ds:itemID="{862324F8-4ECE-4EFB-846B-66DC82F39F44}">
  <ds:schemaRefs>
    <ds:schemaRef ds:uri="ESRI.ArcGIS.Mapping.OfficeIntegration.PowerPointInfo"/>
  </ds:schemaRefs>
</ds:datastoreItem>
</file>

<file path=customXml/itemProps165.xml><?xml version="1.0" encoding="utf-8"?>
<ds:datastoreItem xmlns:ds="http://schemas.openxmlformats.org/officeDocument/2006/customXml" ds:itemID="{4734FC66-E8EE-4191-832B-C110295E57AE}">
  <ds:schemaRefs>
    <ds:schemaRef ds:uri="ESRI.ArcGIS.Mapping.OfficeIntegration.PowerPointInfo"/>
  </ds:schemaRefs>
</ds:datastoreItem>
</file>

<file path=customXml/itemProps166.xml><?xml version="1.0" encoding="utf-8"?>
<ds:datastoreItem xmlns:ds="http://schemas.openxmlformats.org/officeDocument/2006/customXml" ds:itemID="{58354C77-03DC-47E9-A3C3-EB42403F5A7D}">
  <ds:schemaRefs>
    <ds:schemaRef ds:uri="ESRI.ArcGIS.Mapping.OfficeIntegration.PowerPointInfo"/>
  </ds:schemaRefs>
</ds:datastoreItem>
</file>

<file path=customXml/itemProps167.xml><?xml version="1.0" encoding="utf-8"?>
<ds:datastoreItem xmlns:ds="http://schemas.openxmlformats.org/officeDocument/2006/customXml" ds:itemID="{D8FBBC35-6A25-4871-8F67-C32581F04EAB}">
  <ds:schemaRefs>
    <ds:schemaRef ds:uri="ESRI.ArcGIS.Mapping.OfficeIntegration.PowerPointInfo"/>
  </ds:schemaRefs>
</ds:datastoreItem>
</file>

<file path=customXml/itemProps168.xml><?xml version="1.0" encoding="utf-8"?>
<ds:datastoreItem xmlns:ds="http://schemas.openxmlformats.org/officeDocument/2006/customXml" ds:itemID="{9A64901D-A503-4423-B1F1-F802758606D3}">
  <ds:schemaRefs>
    <ds:schemaRef ds:uri="ESRI.ArcGIS.Mapping.OfficeIntegration.PowerPointInfo"/>
  </ds:schemaRefs>
</ds:datastoreItem>
</file>

<file path=customXml/itemProps169.xml><?xml version="1.0" encoding="utf-8"?>
<ds:datastoreItem xmlns:ds="http://schemas.openxmlformats.org/officeDocument/2006/customXml" ds:itemID="{D1FE2369-0D77-4332-83C0-9CF6572AFC74}">
  <ds:schemaRefs>
    <ds:schemaRef ds:uri="ESRI.ArcGIS.Mapping.OfficeIntegration.PowerPointInfo"/>
  </ds:schemaRefs>
</ds:datastoreItem>
</file>

<file path=customXml/itemProps17.xml><?xml version="1.0" encoding="utf-8"?>
<ds:datastoreItem xmlns:ds="http://schemas.openxmlformats.org/officeDocument/2006/customXml" ds:itemID="{2F1A0B60-AB09-4AC5-8CAC-A5941A9F2F52}">
  <ds:schemaRefs>
    <ds:schemaRef ds:uri="ESRI.ArcGIS.Mapping.OfficeIntegration.PowerPointInfo"/>
  </ds:schemaRefs>
</ds:datastoreItem>
</file>

<file path=customXml/itemProps170.xml><?xml version="1.0" encoding="utf-8"?>
<ds:datastoreItem xmlns:ds="http://schemas.openxmlformats.org/officeDocument/2006/customXml" ds:itemID="{5C14E3F8-C7BB-4FB7-97EF-EF9CEA11251B}">
  <ds:schemaRefs>
    <ds:schemaRef ds:uri="ESRI.ArcGIS.Mapping.OfficeIntegration.PowerPointInfo"/>
  </ds:schemaRefs>
</ds:datastoreItem>
</file>

<file path=customXml/itemProps171.xml><?xml version="1.0" encoding="utf-8"?>
<ds:datastoreItem xmlns:ds="http://schemas.openxmlformats.org/officeDocument/2006/customXml" ds:itemID="{7DB1C236-55F2-423C-B322-CFBADE3A59B0}">
  <ds:schemaRefs>
    <ds:schemaRef ds:uri="ESRI.ArcGIS.Mapping.OfficeIntegration.PowerPointInfo"/>
  </ds:schemaRefs>
</ds:datastoreItem>
</file>

<file path=customXml/itemProps172.xml><?xml version="1.0" encoding="utf-8"?>
<ds:datastoreItem xmlns:ds="http://schemas.openxmlformats.org/officeDocument/2006/customXml" ds:itemID="{60EAC969-FDCE-40DE-8BD6-8F63A67D0EF5}">
  <ds:schemaRefs>
    <ds:schemaRef ds:uri="ESRI.ArcGIS.Mapping.OfficeIntegration.PowerPointInfo"/>
  </ds:schemaRefs>
</ds:datastoreItem>
</file>

<file path=customXml/itemProps173.xml><?xml version="1.0" encoding="utf-8"?>
<ds:datastoreItem xmlns:ds="http://schemas.openxmlformats.org/officeDocument/2006/customXml" ds:itemID="{872DEB7A-7F12-4B4B-8C57-432A623BB4A5}">
  <ds:schemaRefs>
    <ds:schemaRef ds:uri="ESRI.ArcGIS.Mapping.OfficeIntegration.PowerPointInfo"/>
  </ds:schemaRefs>
</ds:datastoreItem>
</file>

<file path=customXml/itemProps174.xml><?xml version="1.0" encoding="utf-8"?>
<ds:datastoreItem xmlns:ds="http://schemas.openxmlformats.org/officeDocument/2006/customXml" ds:itemID="{03182327-6A91-4E09-82D5-2C5F48DFD0EC}">
  <ds:schemaRefs>
    <ds:schemaRef ds:uri="ESRI.ArcGIS.Mapping.OfficeIntegration.PowerPointInfo"/>
  </ds:schemaRefs>
</ds:datastoreItem>
</file>

<file path=customXml/itemProps175.xml><?xml version="1.0" encoding="utf-8"?>
<ds:datastoreItem xmlns:ds="http://schemas.openxmlformats.org/officeDocument/2006/customXml" ds:itemID="{4E8DC587-3745-4403-BA6B-B828CB6E1F35}">
  <ds:schemaRefs>
    <ds:schemaRef ds:uri="ESRI.ArcGIS.Mapping.OfficeIntegration.PowerPointInfo"/>
  </ds:schemaRefs>
</ds:datastoreItem>
</file>

<file path=customXml/itemProps176.xml><?xml version="1.0" encoding="utf-8"?>
<ds:datastoreItem xmlns:ds="http://schemas.openxmlformats.org/officeDocument/2006/customXml" ds:itemID="{06B52A30-87F7-4B57-AF5E-E5BDDF642547}">
  <ds:schemaRefs>
    <ds:schemaRef ds:uri="ESRI.ArcGIS.Mapping.OfficeIntegration.PowerPointInfo"/>
  </ds:schemaRefs>
</ds:datastoreItem>
</file>

<file path=customXml/itemProps177.xml><?xml version="1.0" encoding="utf-8"?>
<ds:datastoreItem xmlns:ds="http://schemas.openxmlformats.org/officeDocument/2006/customXml" ds:itemID="{237930D4-0692-43D8-93DD-61147309278E}">
  <ds:schemaRefs>
    <ds:schemaRef ds:uri="ESRI.ArcGIS.Mapping.OfficeIntegration.PowerPointInfo"/>
  </ds:schemaRefs>
</ds:datastoreItem>
</file>

<file path=customXml/itemProps178.xml><?xml version="1.0" encoding="utf-8"?>
<ds:datastoreItem xmlns:ds="http://schemas.openxmlformats.org/officeDocument/2006/customXml" ds:itemID="{351553F8-B7B0-42D1-AFC8-36E73A8FA9E1}">
  <ds:schemaRefs>
    <ds:schemaRef ds:uri="ESRI.ArcGIS.Mapping.OfficeIntegration.PowerPointInfo"/>
  </ds:schemaRefs>
</ds:datastoreItem>
</file>

<file path=customXml/itemProps179.xml><?xml version="1.0" encoding="utf-8"?>
<ds:datastoreItem xmlns:ds="http://schemas.openxmlformats.org/officeDocument/2006/customXml" ds:itemID="{43E21EE6-09CD-45D5-BA28-F582BC72FA9E}">
  <ds:schemaRefs>
    <ds:schemaRef ds:uri="ESRI.ArcGIS.Mapping.OfficeIntegration.PowerPointInfo"/>
  </ds:schemaRefs>
</ds:datastoreItem>
</file>

<file path=customXml/itemProps18.xml><?xml version="1.0" encoding="utf-8"?>
<ds:datastoreItem xmlns:ds="http://schemas.openxmlformats.org/officeDocument/2006/customXml" ds:itemID="{8F284B05-F7D2-4E7F-9AF6-24E471999C19}">
  <ds:schemaRefs>
    <ds:schemaRef ds:uri="ESRI.ArcGIS.Mapping.OfficeIntegration.PowerPointInfo"/>
  </ds:schemaRefs>
</ds:datastoreItem>
</file>

<file path=customXml/itemProps180.xml><?xml version="1.0" encoding="utf-8"?>
<ds:datastoreItem xmlns:ds="http://schemas.openxmlformats.org/officeDocument/2006/customXml" ds:itemID="{965C4356-EC99-4F9A-81C3-1A53F0D385A5}">
  <ds:schemaRefs>
    <ds:schemaRef ds:uri="ESRI.ArcGIS.Mapping.OfficeIntegration.PowerPointInfo"/>
  </ds:schemaRefs>
</ds:datastoreItem>
</file>

<file path=customXml/itemProps181.xml><?xml version="1.0" encoding="utf-8"?>
<ds:datastoreItem xmlns:ds="http://schemas.openxmlformats.org/officeDocument/2006/customXml" ds:itemID="{57F96381-2EAF-4159-BB7D-D2CEA3415FB6}">
  <ds:schemaRefs>
    <ds:schemaRef ds:uri="ESRI.ArcGIS.Mapping.OfficeIntegration.PowerPointInfo"/>
  </ds:schemaRefs>
</ds:datastoreItem>
</file>

<file path=customXml/itemProps182.xml><?xml version="1.0" encoding="utf-8"?>
<ds:datastoreItem xmlns:ds="http://schemas.openxmlformats.org/officeDocument/2006/customXml" ds:itemID="{C38CCE8E-4B84-4B96-86EA-504DF01B8257}">
  <ds:schemaRefs>
    <ds:schemaRef ds:uri="ESRI.ArcGIS.Mapping.OfficeIntegration.PowerPointInfo"/>
  </ds:schemaRefs>
</ds:datastoreItem>
</file>

<file path=customXml/itemProps183.xml><?xml version="1.0" encoding="utf-8"?>
<ds:datastoreItem xmlns:ds="http://schemas.openxmlformats.org/officeDocument/2006/customXml" ds:itemID="{13E8FEF5-5A4B-437F-9D5F-8E5E3D3122A0}">
  <ds:schemaRefs>
    <ds:schemaRef ds:uri="ESRI.ArcGIS.Mapping.OfficeIntegration.PowerPointInfo"/>
  </ds:schemaRefs>
</ds:datastoreItem>
</file>

<file path=customXml/itemProps184.xml><?xml version="1.0" encoding="utf-8"?>
<ds:datastoreItem xmlns:ds="http://schemas.openxmlformats.org/officeDocument/2006/customXml" ds:itemID="{019B5181-8519-4C11-AE0D-23A4619E66AC}">
  <ds:schemaRefs>
    <ds:schemaRef ds:uri="ESRI.ArcGIS.Mapping.OfficeIntegration.PowerPointInfo"/>
  </ds:schemaRefs>
</ds:datastoreItem>
</file>

<file path=customXml/itemProps185.xml><?xml version="1.0" encoding="utf-8"?>
<ds:datastoreItem xmlns:ds="http://schemas.openxmlformats.org/officeDocument/2006/customXml" ds:itemID="{4EEBA4D8-B2D8-4175-A3A3-923E701A7C21}">
  <ds:schemaRefs>
    <ds:schemaRef ds:uri="ESRI.ArcGIS.Mapping.OfficeIntegration.PowerPointInfo"/>
  </ds:schemaRefs>
</ds:datastoreItem>
</file>

<file path=customXml/itemProps186.xml><?xml version="1.0" encoding="utf-8"?>
<ds:datastoreItem xmlns:ds="http://schemas.openxmlformats.org/officeDocument/2006/customXml" ds:itemID="{1FB7BF89-8216-4DC5-A77A-F2BB5BF3A6A0}">
  <ds:schemaRefs>
    <ds:schemaRef ds:uri="ESRI.ArcGIS.Mapping.OfficeIntegration.PowerPointInfo"/>
  </ds:schemaRefs>
</ds:datastoreItem>
</file>

<file path=customXml/itemProps187.xml><?xml version="1.0" encoding="utf-8"?>
<ds:datastoreItem xmlns:ds="http://schemas.openxmlformats.org/officeDocument/2006/customXml" ds:itemID="{C14D02DF-C837-405A-A720-6560068E7E54}">
  <ds:schemaRefs>
    <ds:schemaRef ds:uri="ESRI.ArcGIS.Mapping.OfficeIntegration.PowerPointInfo"/>
  </ds:schemaRefs>
</ds:datastoreItem>
</file>

<file path=customXml/itemProps188.xml><?xml version="1.0" encoding="utf-8"?>
<ds:datastoreItem xmlns:ds="http://schemas.openxmlformats.org/officeDocument/2006/customXml" ds:itemID="{B1B0BBB4-8B18-476C-92E4-324527B1DC1A}">
  <ds:schemaRefs>
    <ds:schemaRef ds:uri="ESRI.ArcGIS.Mapping.OfficeIntegration.PowerPointInfo"/>
  </ds:schemaRefs>
</ds:datastoreItem>
</file>

<file path=customXml/itemProps189.xml><?xml version="1.0" encoding="utf-8"?>
<ds:datastoreItem xmlns:ds="http://schemas.openxmlformats.org/officeDocument/2006/customXml" ds:itemID="{6C85AD5A-D7B4-4658-A4CC-930648731063}">
  <ds:schemaRefs>
    <ds:schemaRef ds:uri="ESRI.ArcGIS.Mapping.OfficeIntegration.PowerPointInfo"/>
  </ds:schemaRefs>
</ds:datastoreItem>
</file>

<file path=customXml/itemProps19.xml><?xml version="1.0" encoding="utf-8"?>
<ds:datastoreItem xmlns:ds="http://schemas.openxmlformats.org/officeDocument/2006/customXml" ds:itemID="{E3C9E967-44B7-4EAF-AFCE-68CA8F230DD1}">
  <ds:schemaRefs>
    <ds:schemaRef ds:uri="ESRI.ArcGIS.Mapping.OfficeIntegration.PowerPointInfo"/>
  </ds:schemaRefs>
</ds:datastoreItem>
</file>

<file path=customXml/itemProps190.xml><?xml version="1.0" encoding="utf-8"?>
<ds:datastoreItem xmlns:ds="http://schemas.openxmlformats.org/officeDocument/2006/customXml" ds:itemID="{EC331A71-16D1-45CA-9003-2E298246082E}">
  <ds:schemaRefs>
    <ds:schemaRef ds:uri="ESRI.ArcGIS.Mapping.OfficeIntegration.PowerPointInfo"/>
  </ds:schemaRefs>
</ds:datastoreItem>
</file>

<file path=customXml/itemProps191.xml><?xml version="1.0" encoding="utf-8"?>
<ds:datastoreItem xmlns:ds="http://schemas.openxmlformats.org/officeDocument/2006/customXml" ds:itemID="{FDF67081-2826-485C-A382-9C3BE534D166}">
  <ds:schemaRefs>
    <ds:schemaRef ds:uri="ESRI.ArcGIS.Mapping.OfficeIntegration.PowerPointInfo"/>
  </ds:schemaRefs>
</ds:datastoreItem>
</file>

<file path=customXml/itemProps192.xml><?xml version="1.0" encoding="utf-8"?>
<ds:datastoreItem xmlns:ds="http://schemas.openxmlformats.org/officeDocument/2006/customXml" ds:itemID="{378E16BC-9869-4230-B066-BA989B35E4F7}">
  <ds:schemaRefs>
    <ds:schemaRef ds:uri="ESRI.ArcGIS.Mapping.OfficeIntegration.PowerPointInfo"/>
  </ds:schemaRefs>
</ds:datastoreItem>
</file>

<file path=customXml/itemProps193.xml><?xml version="1.0" encoding="utf-8"?>
<ds:datastoreItem xmlns:ds="http://schemas.openxmlformats.org/officeDocument/2006/customXml" ds:itemID="{FBA6D852-835D-4836-80BD-95AC2BBF57A4}">
  <ds:schemaRefs>
    <ds:schemaRef ds:uri="ESRI.ArcGIS.Mapping.OfficeIntegration.PowerPointInfo"/>
  </ds:schemaRefs>
</ds:datastoreItem>
</file>

<file path=customXml/itemProps194.xml><?xml version="1.0" encoding="utf-8"?>
<ds:datastoreItem xmlns:ds="http://schemas.openxmlformats.org/officeDocument/2006/customXml" ds:itemID="{E9CE6E65-F62B-4EE2-8EDF-9E3D78F2440D}">
  <ds:schemaRefs>
    <ds:schemaRef ds:uri="ESRI.ArcGIS.Mapping.OfficeIntegration.PowerPointInfo"/>
  </ds:schemaRefs>
</ds:datastoreItem>
</file>

<file path=customXml/itemProps195.xml><?xml version="1.0" encoding="utf-8"?>
<ds:datastoreItem xmlns:ds="http://schemas.openxmlformats.org/officeDocument/2006/customXml" ds:itemID="{0CFA1EA6-65F1-48B2-8D51-4CA5CDDE5B9C}">
  <ds:schemaRefs>
    <ds:schemaRef ds:uri="ESRI.ArcGIS.Mapping.OfficeIntegration.PowerPointInfo"/>
  </ds:schemaRefs>
</ds:datastoreItem>
</file>

<file path=customXml/itemProps196.xml><?xml version="1.0" encoding="utf-8"?>
<ds:datastoreItem xmlns:ds="http://schemas.openxmlformats.org/officeDocument/2006/customXml" ds:itemID="{29D86CBA-C5C8-4C67-93F2-177500BED309}">
  <ds:schemaRefs>
    <ds:schemaRef ds:uri="ESRI.ArcGIS.Mapping.OfficeIntegration.PowerPointInfo"/>
  </ds:schemaRefs>
</ds:datastoreItem>
</file>

<file path=customXml/itemProps197.xml><?xml version="1.0" encoding="utf-8"?>
<ds:datastoreItem xmlns:ds="http://schemas.openxmlformats.org/officeDocument/2006/customXml" ds:itemID="{40371672-1115-403C-8294-1D56B99952F6}">
  <ds:schemaRefs>
    <ds:schemaRef ds:uri="ESRI.ArcGIS.Mapping.OfficeIntegration.PowerPointInfo"/>
  </ds:schemaRefs>
</ds:datastoreItem>
</file>

<file path=customXml/itemProps198.xml><?xml version="1.0" encoding="utf-8"?>
<ds:datastoreItem xmlns:ds="http://schemas.openxmlformats.org/officeDocument/2006/customXml" ds:itemID="{450991E0-2012-4500-BC53-2F64A03D47D6}">
  <ds:schemaRefs>
    <ds:schemaRef ds:uri="ESRI.ArcGIS.Mapping.OfficeIntegration.PowerPointInfo"/>
  </ds:schemaRefs>
</ds:datastoreItem>
</file>

<file path=customXml/itemProps199.xml><?xml version="1.0" encoding="utf-8"?>
<ds:datastoreItem xmlns:ds="http://schemas.openxmlformats.org/officeDocument/2006/customXml" ds:itemID="{5D20AB72-D3E7-479D-B71D-647ACA8F44B6}">
  <ds:schemaRefs>
    <ds:schemaRef ds:uri="ESRI.ArcGIS.Mapping.OfficeIntegration.PowerPointInfo"/>
  </ds:schemaRefs>
</ds:datastoreItem>
</file>

<file path=customXml/itemProps2.xml><?xml version="1.0" encoding="utf-8"?>
<ds:datastoreItem xmlns:ds="http://schemas.openxmlformats.org/officeDocument/2006/customXml" ds:itemID="{B6E1980A-825A-4A2B-87EE-FCC6C4E3BA56}">
  <ds:schemaRefs>
    <ds:schemaRef ds:uri="ESRI.ArcGIS.Mapping.OfficeIntegration.PowerPointInfo"/>
  </ds:schemaRefs>
</ds:datastoreItem>
</file>

<file path=customXml/itemProps20.xml><?xml version="1.0" encoding="utf-8"?>
<ds:datastoreItem xmlns:ds="http://schemas.openxmlformats.org/officeDocument/2006/customXml" ds:itemID="{07C2C8A3-7BA2-4AC4-8978-98D5D7487842}">
  <ds:schemaRefs>
    <ds:schemaRef ds:uri="ESRI.ArcGIS.Mapping.OfficeIntegration.PowerPointInfo"/>
  </ds:schemaRefs>
</ds:datastoreItem>
</file>

<file path=customXml/itemProps200.xml><?xml version="1.0" encoding="utf-8"?>
<ds:datastoreItem xmlns:ds="http://schemas.openxmlformats.org/officeDocument/2006/customXml" ds:itemID="{F3E74DEB-CFF8-49AC-837B-5E271197023C}">
  <ds:schemaRefs>
    <ds:schemaRef ds:uri="ESRI.ArcGIS.Mapping.OfficeIntegration.PowerPointInfo"/>
  </ds:schemaRefs>
</ds:datastoreItem>
</file>

<file path=customXml/itemProps201.xml><?xml version="1.0" encoding="utf-8"?>
<ds:datastoreItem xmlns:ds="http://schemas.openxmlformats.org/officeDocument/2006/customXml" ds:itemID="{FDA298AA-991A-4A90-BF19-555A501F3B09}">
  <ds:schemaRefs>
    <ds:schemaRef ds:uri="ESRI.ArcGIS.Mapping.OfficeIntegration.PowerPointInfo"/>
  </ds:schemaRefs>
</ds:datastoreItem>
</file>

<file path=customXml/itemProps202.xml><?xml version="1.0" encoding="utf-8"?>
<ds:datastoreItem xmlns:ds="http://schemas.openxmlformats.org/officeDocument/2006/customXml" ds:itemID="{D4A8A252-1E08-4D02-9694-D4F79A1C535B}">
  <ds:schemaRefs>
    <ds:schemaRef ds:uri="ESRI.ArcGIS.Mapping.OfficeIntegration.PowerPointInfo"/>
  </ds:schemaRefs>
</ds:datastoreItem>
</file>

<file path=customXml/itemProps203.xml><?xml version="1.0" encoding="utf-8"?>
<ds:datastoreItem xmlns:ds="http://schemas.openxmlformats.org/officeDocument/2006/customXml" ds:itemID="{804AEC50-6190-47C5-AE32-B82FC6D40345}">
  <ds:schemaRefs>
    <ds:schemaRef ds:uri="ESRI.ArcGIS.Mapping.OfficeIntegration.PowerPointInfo"/>
  </ds:schemaRefs>
</ds:datastoreItem>
</file>

<file path=customXml/itemProps204.xml><?xml version="1.0" encoding="utf-8"?>
<ds:datastoreItem xmlns:ds="http://schemas.openxmlformats.org/officeDocument/2006/customXml" ds:itemID="{6432E51F-BEA2-4FE7-96EF-D5568612CA8E}">
  <ds:schemaRefs>
    <ds:schemaRef ds:uri="ESRI.ArcGIS.Mapping.OfficeIntegration.PowerPointInfo"/>
  </ds:schemaRefs>
</ds:datastoreItem>
</file>

<file path=customXml/itemProps205.xml><?xml version="1.0" encoding="utf-8"?>
<ds:datastoreItem xmlns:ds="http://schemas.openxmlformats.org/officeDocument/2006/customXml" ds:itemID="{CA43A157-2435-448C-B8FF-646508D48AAA}">
  <ds:schemaRefs>
    <ds:schemaRef ds:uri="ESRI.ArcGIS.Mapping.OfficeIntegration.PowerPointInfo"/>
  </ds:schemaRefs>
</ds:datastoreItem>
</file>

<file path=customXml/itemProps206.xml><?xml version="1.0" encoding="utf-8"?>
<ds:datastoreItem xmlns:ds="http://schemas.openxmlformats.org/officeDocument/2006/customXml" ds:itemID="{2A1A97D3-891A-4540-A709-6A5D47316AAE}">
  <ds:schemaRefs>
    <ds:schemaRef ds:uri="ESRI.ArcGIS.Mapping.OfficeIntegration.PowerPointInfo"/>
  </ds:schemaRefs>
</ds:datastoreItem>
</file>

<file path=customXml/itemProps207.xml><?xml version="1.0" encoding="utf-8"?>
<ds:datastoreItem xmlns:ds="http://schemas.openxmlformats.org/officeDocument/2006/customXml" ds:itemID="{9C68B3C1-3C84-499F-A6D8-3BD8FB5475DF}">
  <ds:schemaRefs>
    <ds:schemaRef ds:uri="ESRI.ArcGIS.Mapping.OfficeIntegration.PowerPointInfo"/>
  </ds:schemaRefs>
</ds:datastoreItem>
</file>

<file path=customXml/itemProps208.xml><?xml version="1.0" encoding="utf-8"?>
<ds:datastoreItem xmlns:ds="http://schemas.openxmlformats.org/officeDocument/2006/customXml" ds:itemID="{C85E0DE0-F669-42A9-A6FC-7132391E85BE}">
  <ds:schemaRefs>
    <ds:schemaRef ds:uri="ESRI.ArcGIS.Mapping.OfficeIntegration.PowerPointInfo"/>
  </ds:schemaRefs>
</ds:datastoreItem>
</file>

<file path=customXml/itemProps209.xml><?xml version="1.0" encoding="utf-8"?>
<ds:datastoreItem xmlns:ds="http://schemas.openxmlformats.org/officeDocument/2006/customXml" ds:itemID="{4A21FF85-8522-4E37-B4EB-CA15BC41AE2A}">
  <ds:schemaRefs>
    <ds:schemaRef ds:uri="ESRI.ArcGIS.Mapping.OfficeIntegration.PowerPointInfo"/>
  </ds:schemaRefs>
</ds:datastoreItem>
</file>

<file path=customXml/itemProps21.xml><?xml version="1.0" encoding="utf-8"?>
<ds:datastoreItem xmlns:ds="http://schemas.openxmlformats.org/officeDocument/2006/customXml" ds:itemID="{B9C72B4C-3D77-43DC-9AF8-AB7F865D9585}">
  <ds:schemaRefs>
    <ds:schemaRef ds:uri="ESRI.ArcGIS.Mapping.OfficeIntegration.PowerPointInfo"/>
  </ds:schemaRefs>
</ds:datastoreItem>
</file>

<file path=customXml/itemProps210.xml><?xml version="1.0" encoding="utf-8"?>
<ds:datastoreItem xmlns:ds="http://schemas.openxmlformats.org/officeDocument/2006/customXml" ds:itemID="{D678583E-4244-42E5-A1B3-F074056CD458}">
  <ds:schemaRefs>
    <ds:schemaRef ds:uri="ESRI.ArcGIS.Mapping.OfficeIntegration.PowerPointInfo"/>
  </ds:schemaRefs>
</ds:datastoreItem>
</file>

<file path=customXml/itemProps211.xml><?xml version="1.0" encoding="utf-8"?>
<ds:datastoreItem xmlns:ds="http://schemas.openxmlformats.org/officeDocument/2006/customXml" ds:itemID="{33AF3EC1-A210-4A2F-AE4C-D62E4367072D}">
  <ds:schemaRefs>
    <ds:schemaRef ds:uri="ESRI.ArcGIS.Mapping.OfficeIntegration.PowerPointInfo"/>
  </ds:schemaRefs>
</ds:datastoreItem>
</file>

<file path=customXml/itemProps212.xml><?xml version="1.0" encoding="utf-8"?>
<ds:datastoreItem xmlns:ds="http://schemas.openxmlformats.org/officeDocument/2006/customXml" ds:itemID="{F8B6E8C2-7EF4-4CA2-8852-9CC6ED187CF6}">
  <ds:schemaRefs>
    <ds:schemaRef ds:uri="ESRI.ArcGIS.Mapping.OfficeIntegration.PowerPointInfo"/>
  </ds:schemaRefs>
</ds:datastoreItem>
</file>

<file path=customXml/itemProps213.xml><?xml version="1.0" encoding="utf-8"?>
<ds:datastoreItem xmlns:ds="http://schemas.openxmlformats.org/officeDocument/2006/customXml" ds:itemID="{E9D186D6-07B9-468A-9A8A-097584E1C02F}">
  <ds:schemaRefs>
    <ds:schemaRef ds:uri="ESRI.ArcGIS.Mapping.OfficeIntegration.PowerPointInfo"/>
  </ds:schemaRefs>
</ds:datastoreItem>
</file>

<file path=customXml/itemProps214.xml><?xml version="1.0" encoding="utf-8"?>
<ds:datastoreItem xmlns:ds="http://schemas.openxmlformats.org/officeDocument/2006/customXml" ds:itemID="{F766E31E-4FFF-40D8-8EAD-FD59C91F0002}">
  <ds:schemaRefs>
    <ds:schemaRef ds:uri="ESRI.ArcGIS.Mapping.OfficeIntegration.PowerPointInfo"/>
  </ds:schemaRefs>
</ds:datastoreItem>
</file>

<file path=customXml/itemProps215.xml><?xml version="1.0" encoding="utf-8"?>
<ds:datastoreItem xmlns:ds="http://schemas.openxmlformats.org/officeDocument/2006/customXml" ds:itemID="{8DB8A374-2083-4FBD-966E-54D0579496E7}">
  <ds:schemaRefs>
    <ds:schemaRef ds:uri="ESRI.ArcGIS.Mapping.OfficeIntegration.PowerPointInfo"/>
  </ds:schemaRefs>
</ds:datastoreItem>
</file>

<file path=customXml/itemProps216.xml><?xml version="1.0" encoding="utf-8"?>
<ds:datastoreItem xmlns:ds="http://schemas.openxmlformats.org/officeDocument/2006/customXml" ds:itemID="{64DE07FF-E0E1-40AF-B43E-67C17CBE484A}">
  <ds:schemaRefs>
    <ds:schemaRef ds:uri="ESRI.ArcGIS.Mapping.OfficeIntegration.PowerPointInfo"/>
  </ds:schemaRefs>
</ds:datastoreItem>
</file>

<file path=customXml/itemProps217.xml><?xml version="1.0" encoding="utf-8"?>
<ds:datastoreItem xmlns:ds="http://schemas.openxmlformats.org/officeDocument/2006/customXml" ds:itemID="{51BEF2B0-3BE6-4728-AEC4-4464268D18AC}">
  <ds:schemaRefs>
    <ds:schemaRef ds:uri="ESRI.ArcGIS.Mapping.OfficeIntegration.PowerPointInfo"/>
  </ds:schemaRefs>
</ds:datastoreItem>
</file>

<file path=customXml/itemProps218.xml><?xml version="1.0" encoding="utf-8"?>
<ds:datastoreItem xmlns:ds="http://schemas.openxmlformats.org/officeDocument/2006/customXml" ds:itemID="{AA7240F1-967F-415A-BA5B-7AD3AE866ED3}">
  <ds:schemaRefs>
    <ds:schemaRef ds:uri="ESRI.ArcGIS.Mapping.OfficeIntegration.PowerPointInfo"/>
  </ds:schemaRefs>
</ds:datastoreItem>
</file>

<file path=customXml/itemProps22.xml><?xml version="1.0" encoding="utf-8"?>
<ds:datastoreItem xmlns:ds="http://schemas.openxmlformats.org/officeDocument/2006/customXml" ds:itemID="{2FA29B94-8EB5-4FA4-8965-0C2A8CB86F97}">
  <ds:schemaRefs>
    <ds:schemaRef ds:uri="ESRI.ArcGIS.Mapping.OfficeIntegration.PowerPointInfo"/>
  </ds:schemaRefs>
</ds:datastoreItem>
</file>

<file path=customXml/itemProps23.xml><?xml version="1.0" encoding="utf-8"?>
<ds:datastoreItem xmlns:ds="http://schemas.openxmlformats.org/officeDocument/2006/customXml" ds:itemID="{4FC14225-1A52-4619-9C4F-8ECD2C3C78BD}">
  <ds:schemaRefs>
    <ds:schemaRef ds:uri="ESRI.ArcGIS.Mapping.OfficeIntegration.PowerPointInfo"/>
  </ds:schemaRefs>
</ds:datastoreItem>
</file>

<file path=customXml/itemProps24.xml><?xml version="1.0" encoding="utf-8"?>
<ds:datastoreItem xmlns:ds="http://schemas.openxmlformats.org/officeDocument/2006/customXml" ds:itemID="{D03A8DAF-BCD1-417E-BE03-DCF5F025DA77}">
  <ds:schemaRefs>
    <ds:schemaRef ds:uri="ESRI.ArcGIS.Mapping.OfficeIntegration.PowerPointInfo"/>
  </ds:schemaRefs>
</ds:datastoreItem>
</file>

<file path=customXml/itemProps25.xml><?xml version="1.0" encoding="utf-8"?>
<ds:datastoreItem xmlns:ds="http://schemas.openxmlformats.org/officeDocument/2006/customXml" ds:itemID="{966FC0F3-9759-4913-B7BF-F2F49F3524D7}">
  <ds:schemaRefs>
    <ds:schemaRef ds:uri="ESRI.ArcGIS.Mapping.OfficeIntegration.PowerPointInfo"/>
  </ds:schemaRefs>
</ds:datastoreItem>
</file>

<file path=customXml/itemProps26.xml><?xml version="1.0" encoding="utf-8"?>
<ds:datastoreItem xmlns:ds="http://schemas.openxmlformats.org/officeDocument/2006/customXml" ds:itemID="{4CF52C9F-FAD6-4FA7-BFD1-1B81A127C734}">
  <ds:schemaRefs>
    <ds:schemaRef ds:uri="ESRI.ArcGIS.Mapping.OfficeIntegration.PowerPointInfo"/>
  </ds:schemaRefs>
</ds:datastoreItem>
</file>

<file path=customXml/itemProps27.xml><?xml version="1.0" encoding="utf-8"?>
<ds:datastoreItem xmlns:ds="http://schemas.openxmlformats.org/officeDocument/2006/customXml" ds:itemID="{F3144921-5194-4AFE-AEB4-A6E47F01F38D}">
  <ds:schemaRefs>
    <ds:schemaRef ds:uri="ESRI.ArcGIS.Mapping.OfficeIntegration.PowerPointInfo"/>
  </ds:schemaRefs>
</ds:datastoreItem>
</file>

<file path=customXml/itemProps28.xml><?xml version="1.0" encoding="utf-8"?>
<ds:datastoreItem xmlns:ds="http://schemas.openxmlformats.org/officeDocument/2006/customXml" ds:itemID="{1491FD8F-D5C5-40BB-972C-3C992BF27759}">
  <ds:schemaRefs>
    <ds:schemaRef ds:uri="ESRI.ArcGIS.Mapping.OfficeIntegration.PowerPointInfo"/>
  </ds:schemaRefs>
</ds:datastoreItem>
</file>

<file path=customXml/itemProps29.xml><?xml version="1.0" encoding="utf-8"?>
<ds:datastoreItem xmlns:ds="http://schemas.openxmlformats.org/officeDocument/2006/customXml" ds:itemID="{75E62FD4-D1AF-42BE-A4C6-080D2553E875}">
  <ds:schemaRefs>
    <ds:schemaRef ds:uri="ESRI.ArcGIS.Mapping.OfficeIntegration.PowerPointInfo"/>
  </ds:schemaRefs>
</ds:datastoreItem>
</file>

<file path=customXml/itemProps3.xml><?xml version="1.0" encoding="utf-8"?>
<ds:datastoreItem xmlns:ds="http://schemas.openxmlformats.org/officeDocument/2006/customXml" ds:itemID="{7F01E52F-EAE2-44BB-B68A-C39C5379ACA3}">
  <ds:schemaRefs>
    <ds:schemaRef ds:uri="ESRI.ArcGIS.Mapping.OfficeIntegration.PowerPointInfo"/>
  </ds:schemaRefs>
</ds:datastoreItem>
</file>

<file path=customXml/itemProps30.xml><?xml version="1.0" encoding="utf-8"?>
<ds:datastoreItem xmlns:ds="http://schemas.openxmlformats.org/officeDocument/2006/customXml" ds:itemID="{2E766093-F5D4-40EF-AA51-493937A5AEB1}">
  <ds:schemaRefs>
    <ds:schemaRef ds:uri="ESRI.ArcGIS.Mapping.OfficeIntegration.PowerPointInfo"/>
  </ds:schemaRefs>
</ds:datastoreItem>
</file>

<file path=customXml/itemProps31.xml><?xml version="1.0" encoding="utf-8"?>
<ds:datastoreItem xmlns:ds="http://schemas.openxmlformats.org/officeDocument/2006/customXml" ds:itemID="{44413219-BD34-404D-9089-5EAA6095769D}">
  <ds:schemaRefs>
    <ds:schemaRef ds:uri="ESRI.ArcGIS.Mapping.OfficeIntegration.PowerPointInfo"/>
  </ds:schemaRefs>
</ds:datastoreItem>
</file>

<file path=customXml/itemProps32.xml><?xml version="1.0" encoding="utf-8"?>
<ds:datastoreItem xmlns:ds="http://schemas.openxmlformats.org/officeDocument/2006/customXml" ds:itemID="{38E8D189-46FE-4F99-A3D7-1AE55302574F}">
  <ds:schemaRefs>
    <ds:schemaRef ds:uri="ESRI.ArcGIS.Mapping.OfficeIntegration.PowerPointInfo"/>
  </ds:schemaRefs>
</ds:datastoreItem>
</file>

<file path=customXml/itemProps33.xml><?xml version="1.0" encoding="utf-8"?>
<ds:datastoreItem xmlns:ds="http://schemas.openxmlformats.org/officeDocument/2006/customXml" ds:itemID="{74BA3FFE-4C7B-40C9-B103-D7312B582E15}">
  <ds:schemaRefs>
    <ds:schemaRef ds:uri="ESRI.ArcGIS.Mapping.OfficeIntegration.PowerPointInfo"/>
  </ds:schemaRefs>
</ds:datastoreItem>
</file>

<file path=customXml/itemProps34.xml><?xml version="1.0" encoding="utf-8"?>
<ds:datastoreItem xmlns:ds="http://schemas.openxmlformats.org/officeDocument/2006/customXml" ds:itemID="{6E59809E-7850-4DC3-85BC-5C988F9FB419}">
  <ds:schemaRefs>
    <ds:schemaRef ds:uri="ESRI.ArcGIS.Mapping.OfficeIntegration.PowerPointInfo"/>
  </ds:schemaRefs>
</ds:datastoreItem>
</file>

<file path=customXml/itemProps35.xml><?xml version="1.0" encoding="utf-8"?>
<ds:datastoreItem xmlns:ds="http://schemas.openxmlformats.org/officeDocument/2006/customXml" ds:itemID="{BF2FCDF7-C9B5-4F95-B363-89C2A10932BC}">
  <ds:schemaRefs>
    <ds:schemaRef ds:uri="ESRI.ArcGIS.Mapping.OfficeIntegration.PowerPointInfo"/>
  </ds:schemaRefs>
</ds:datastoreItem>
</file>

<file path=customXml/itemProps36.xml><?xml version="1.0" encoding="utf-8"?>
<ds:datastoreItem xmlns:ds="http://schemas.openxmlformats.org/officeDocument/2006/customXml" ds:itemID="{31BF011E-3CCF-4F00-A93C-626028BC033A}">
  <ds:schemaRefs>
    <ds:schemaRef ds:uri="ESRI.ArcGIS.Mapping.OfficeIntegration.PowerPointInfo"/>
  </ds:schemaRefs>
</ds:datastoreItem>
</file>

<file path=customXml/itemProps37.xml><?xml version="1.0" encoding="utf-8"?>
<ds:datastoreItem xmlns:ds="http://schemas.openxmlformats.org/officeDocument/2006/customXml" ds:itemID="{27DDA0AF-9ADD-4A4C-BB47-EAE8F3BEA4F8}">
  <ds:schemaRefs>
    <ds:schemaRef ds:uri="ESRI.ArcGIS.Mapping.OfficeIntegration.PowerPointInfo"/>
  </ds:schemaRefs>
</ds:datastoreItem>
</file>

<file path=customXml/itemProps38.xml><?xml version="1.0" encoding="utf-8"?>
<ds:datastoreItem xmlns:ds="http://schemas.openxmlformats.org/officeDocument/2006/customXml" ds:itemID="{F23A9957-BFD3-49A0-B333-2F0137DD4E76}">
  <ds:schemaRefs>
    <ds:schemaRef ds:uri="ESRI.ArcGIS.Mapping.OfficeIntegration.PowerPointInfo"/>
  </ds:schemaRefs>
</ds:datastoreItem>
</file>

<file path=customXml/itemProps39.xml><?xml version="1.0" encoding="utf-8"?>
<ds:datastoreItem xmlns:ds="http://schemas.openxmlformats.org/officeDocument/2006/customXml" ds:itemID="{FADB1EE6-8837-4049-BBF8-D03655A28524}">
  <ds:schemaRefs>
    <ds:schemaRef ds:uri="ESRI.ArcGIS.Mapping.OfficeIntegration.PowerPointInfo"/>
  </ds:schemaRefs>
</ds:datastoreItem>
</file>

<file path=customXml/itemProps4.xml><?xml version="1.0" encoding="utf-8"?>
<ds:datastoreItem xmlns:ds="http://schemas.openxmlformats.org/officeDocument/2006/customXml" ds:itemID="{DC68869C-A036-4867-A9FA-BB4520FEAA47}">
  <ds:schemaRefs>
    <ds:schemaRef ds:uri="ESRI.ArcGIS.Mapping.OfficeIntegration.PowerPointInfo"/>
  </ds:schemaRefs>
</ds:datastoreItem>
</file>

<file path=customXml/itemProps40.xml><?xml version="1.0" encoding="utf-8"?>
<ds:datastoreItem xmlns:ds="http://schemas.openxmlformats.org/officeDocument/2006/customXml" ds:itemID="{47139961-7AA0-4CE5-9199-6E6FCC269CBD}">
  <ds:schemaRefs>
    <ds:schemaRef ds:uri="ESRI.ArcGIS.Mapping.OfficeIntegration.PowerPointInfo"/>
  </ds:schemaRefs>
</ds:datastoreItem>
</file>

<file path=customXml/itemProps41.xml><?xml version="1.0" encoding="utf-8"?>
<ds:datastoreItem xmlns:ds="http://schemas.openxmlformats.org/officeDocument/2006/customXml" ds:itemID="{C363FA46-2C30-4B4E-AFB0-84A8A468E2C4}">
  <ds:schemaRefs>
    <ds:schemaRef ds:uri="ESRI.ArcGIS.Mapping.OfficeIntegration.PowerPointInfo"/>
  </ds:schemaRefs>
</ds:datastoreItem>
</file>

<file path=customXml/itemProps42.xml><?xml version="1.0" encoding="utf-8"?>
<ds:datastoreItem xmlns:ds="http://schemas.openxmlformats.org/officeDocument/2006/customXml" ds:itemID="{4A560F13-8CBF-4AB3-90FD-8764A2A4B7E9}">
  <ds:schemaRefs>
    <ds:schemaRef ds:uri="ESRI.ArcGIS.Mapping.OfficeIntegration.PowerPointInfo"/>
  </ds:schemaRefs>
</ds:datastoreItem>
</file>

<file path=customXml/itemProps43.xml><?xml version="1.0" encoding="utf-8"?>
<ds:datastoreItem xmlns:ds="http://schemas.openxmlformats.org/officeDocument/2006/customXml" ds:itemID="{6FDD8699-F16D-4E9D-AF73-E063ED74F414}">
  <ds:schemaRefs>
    <ds:schemaRef ds:uri="ESRI.ArcGIS.Mapping.OfficeIntegration.PowerPointInfo"/>
  </ds:schemaRefs>
</ds:datastoreItem>
</file>

<file path=customXml/itemProps44.xml><?xml version="1.0" encoding="utf-8"?>
<ds:datastoreItem xmlns:ds="http://schemas.openxmlformats.org/officeDocument/2006/customXml" ds:itemID="{BEA25C70-7278-4E9D-B411-3FA1DBF52A61}">
  <ds:schemaRefs>
    <ds:schemaRef ds:uri="ESRI.ArcGIS.Mapping.OfficeIntegration.PowerPointInfo"/>
  </ds:schemaRefs>
</ds:datastoreItem>
</file>

<file path=customXml/itemProps45.xml><?xml version="1.0" encoding="utf-8"?>
<ds:datastoreItem xmlns:ds="http://schemas.openxmlformats.org/officeDocument/2006/customXml" ds:itemID="{68BDCFE3-03FE-4EB4-A6C7-345A8F987733}">
  <ds:schemaRefs>
    <ds:schemaRef ds:uri="ESRI.ArcGIS.Mapping.OfficeIntegration.PowerPointInfo"/>
  </ds:schemaRefs>
</ds:datastoreItem>
</file>

<file path=customXml/itemProps46.xml><?xml version="1.0" encoding="utf-8"?>
<ds:datastoreItem xmlns:ds="http://schemas.openxmlformats.org/officeDocument/2006/customXml" ds:itemID="{CC418E69-F9A5-4769-8B72-B2DE0AAA7A70}">
  <ds:schemaRefs>
    <ds:schemaRef ds:uri="ESRI.ArcGIS.Mapping.OfficeIntegration.PowerPointInfo"/>
  </ds:schemaRefs>
</ds:datastoreItem>
</file>

<file path=customXml/itemProps47.xml><?xml version="1.0" encoding="utf-8"?>
<ds:datastoreItem xmlns:ds="http://schemas.openxmlformats.org/officeDocument/2006/customXml" ds:itemID="{1A1804C5-36AC-4C04-9F1E-97A6F136A471}">
  <ds:schemaRefs>
    <ds:schemaRef ds:uri="ESRI.ArcGIS.Mapping.OfficeIntegration.PowerPointInfo"/>
  </ds:schemaRefs>
</ds:datastoreItem>
</file>

<file path=customXml/itemProps48.xml><?xml version="1.0" encoding="utf-8"?>
<ds:datastoreItem xmlns:ds="http://schemas.openxmlformats.org/officeDocument/2006/customXml" ds:itemID="{D9AFB030-0DF3-48A3-AE00-176FFE5DDDA3}">
  <ds:schemaRefs>
    <ds:schemaRef ds:uri="ESRI.ArcGIS.Mapping.OfficeIntegration.PowerPointInfo"/>
  </ds:schemaRefs>
</ds:datastoreItem>
</file>

<file path=customXml/itemProps49.xml><?xml version="1.0" encoding="utf-8"?>
<ds:datastoreItem xmlns:ds="http://schemas.openxmlformats.org/officeDocument/2006/customXml" ds:itemID="{1388198A-DDA3-4E24-8C93-D7A452667A01}">
  <ds:schemaRefs>
    <ds:schemaRef ds:uri="ESRI.ArcGIS.Mapping.OfficeIntegration.PowerPointInfo"/>
  </ds:schemaRefs>
</ds:datastoreItem>
</file>

<file path=customXml/itemProps5.xml><?xml version="1.0" encoding="utf-8"?>
<ds:datastoreItem xmlns:ds="http://schemas.openxmlformats.org/officeDocument/2006/customXml" ds:itemID="{8269ABFC-14B8-41F0-8294-684F1FF59A2B}">
  <ds:schemaRefs>
    <ds:schemaRef ds:uri="ESRI.ArcGIS.Mapping.OfficeIntegration.PowerPointInfo"/>
  </ds:schemaRefs>
</ds:datastoreItem>
</file>

<file path=customXml/itemProps50.xml><?xml version="1.0" encoding="utf-8"?>
<ds:datastoreItem xmlns:ds="http://schemas.openxmlformats.org/officeDocument/2006/customXml" ds:itemID="{6DD226DC-5515-41C5-8714-75C0825739EB}">
  <ds:schemaRefs>
    <ds:schemaRef ds:uri="ESRI.ArcGIS.Mapping.OfficeIntegration.PowerPointInfo"/>
  </ds:schemaRefs>
</ds:datastoreItem>
</file>

<file path=customXml/itemProps51.xml><?xml version="1.0" encoding="utf-8"?>
<ds:datastoreItem xmlns:ds="http://schemas.openxmlformats.org/officeDocument/2006/customXml" ds:itemID="{6314BE55-8402-476F-A252-5B8CCAA9F521}">
  <ds:schemaRefs>
    <ds:schemaRef ds:uri="ESRI.ArcGIS.Mapping.OfficeIntegration.PowerPointInfo"/>
  </ds:schemaRefs>
</ds:datastoreItem>
</file>

<file path=customXml/itemProps52.xml><?xml version="1.0" encoding="utf-8"?>
<ds:datastoreItem xmlns:ds="http://schemas.openxmlformats.org/officeDocument/2006/customXml" ds:itemID="{3439AEB2-DE40-405B-A8E0-17405C3A9765}">
  <ds:schemaRefs>
    <ds:schemaRef ds:uri="ESRI.ArcGIS.Mapping.OfficeIntegration.PowerPointInfo"/>
  </ds:schemaRefs>
</ds:datastoreItem>
</file>

<file path=customXml/itemProps53.xml><?xml version="1.0" encoding="utf-8"?>
<ds:datastoreItem xmlns:ds="http://schemas.openxmlformats.org/officeDocument/2006/customXml" ds:itemID="{DAB3DF40-B2F9-4B06-A26B-C8041927482E}">
  <ds:schemaRefs>
    <ds:schemaRef ds:uri="ESRI.ArcGIS.Mapping.OfficeIntegration.PowerPointInfo"/>
  </ds:schemaRefs>
</ds:datastoreItem>
</file>

<file path=customXml/itemProps54.xml><?xml version="1.0" encoding="utf-8"?>
<ds:datastoreItem xmlns:ds="http://schemas.openxmlformats.org/officeDocument/2006/customXml" ds:itemID="{35B5FD80-DC06-428F-B754-AA6B2B15DD10}">
  <ds:schemaRefs>
    <ds:schemaRef ds:uri="ESRI.ArcGIS.Mapping.OfficeIntegration.PowerPointInfo"/>
  </ds:schemaRefs>
</ds:datastoreItem>
</file>

<file path=customXml/itemProps55.xml><?xml version="1.0" encoding="utf-8"?>
<ds:datastoreItem xmlns:ds="http://schemas.openxmlformats.org/officeDocument/2006/customXml" ds:itemID="{1F078363-0BF1-4E2E-83EF-CC9926E7DE87}">
  <ds:schemaRefs>
    <ds:schemaRef ds:uri="ESRI.ArcGIS.Mapping.OfficeIntegration.PowerPointInfo"/>
  </ds:schemaRefs>
</ds:datastoreItem>
</file>

<file path=customXml/itemProps56.xml><?xml version="1.0" encoding="utf-8"?>
<ds:datastoreItem xmlns:ds="http://schemas.openxmlformats.org/officeDocument/2006/customXml" ds:itemID="{B8BE33C8-C7AD-4D27-8708-EF0BC4E16BDF}">
  <ds:schemaRefs>
    <ds:schemaRef ds:uri="ESRI.ArcGIS.Mapping.OfficeIntegration.PowerPointInfo"/>
  </ds:schemaRefs>
</ds:datastoreItem>
</file>

<file path=customXml/itemProps57.xml><?xml version="1.0" encoding="utf-8"?>
<ds:datastoreItem xmlns:ds="http://schemas.openxmlformats.org/officeDocument/2006/customXml" ds:itemID="{31FEBD99-1A94-4F35-99BA-E66D2569C3A5}">
  <ds:schemaRefs>
    <ds:schemaRef ds:uri="ESRI.ArcGIS.Mapping.OfficeIntegration.PowerPointInfo"/>
  </ds:schemaRefs>
</ds:datastoreItem>
</file>

<file path=customXml/itemProps58.xml><?xml version="1.0" encoding="utf-8"?>
<ds:datastoreItem xmlns:ds="http://schemas.openxmlformats.org/officeDocument/2006/customXml" ds:itemID="{D9449F6A-4234-4F74-A391-B27AD0CBF265}">
  <ds:schemaRefs>
    <ds:schemaRef ds:uri="ESRI.ArcGIS.Mapping.OfficeIntegration.PowerPointInfo"/>
  </ds:schemaRefs>
</ds:datastoreItem>
</file>

<file path=customXml/itemProps59.xml><?xml version="1.0" encoding="utf-8"?>
<ds:datastoreItem xmlns:ds="http://schemas.openxmlformats.org/officeDocument/2006/customXml" ds:itemID="{6E1E37DC-5DFE-4568-BEB2-F4F90EC4135D}">
  <ds:schemaRefs>
    <ds:schemaRef ds:uri="ESRI.ArcGIS.Mapping.OfficeIntegration.PowerPointInfo"/>
  </ds:schemaRefs>
</ds:datastoreItem>
</file>

<file path=customXml/itemProps6.xml><?xml version="1.0" encoding="utf-8"?>
<ds:datastoreItem xmlns:ds="http://schemas.openxmlformats.org/officeDocument/2006/customXml" ds:itemID="{E8163455-49EB-4380-9002-BF79435FB30D}">
  <ds:schemaRefs>
    <ds:schemaRef ds:uri="ESRI.ArcGIS.Mapping.OfficeIntegration.PowerPointInfo"/>
  </ds:schemaRefs>
</ds:datastoreItem>
</file>

<file path=customXml/itemProps60.xml><?xml version="1.0" encoding="utf-8"?>
<ds:datastoreItem xmlns:ds="http://schemas.openxmlformats.org/officeDocument/2006/customXml" ds:itemID="{21841FA8-CA9B-48A3-94ED-2A1B8500D8BA}">
  <ds:schemaRefs>
    <ds:schemaRef ds:uri="ESRI.ArcGIS.Mapping.OfficeIntegration.PowerPointInfo"/>
  </ds:schemaRefs>
</ds:datastoreItem>
</file>

<file path=customXml/itemProps61.xml><?xml version="1.0" encoding="utf-8"?>
<ds:datastoreItem xmlns:ds="http://schemas.openxmlformats.org/officeDocument/2006/customXml" ds:itemID="{EAC6F6D7-7A4F-47EB-AE5B-424C88B047F1}">
  <ds:schemaRefs>
    <ds:schemaRef ds:uri="ESRI.ArcGIS.Mapping.OfficeIntegration.PowerPointInfo"/>
  </ds:schemaRefs>
</ds:datastoreItem>
</file>

<file path=customXml/itemProps62.xml><?xml version="1.0" encoding="utf-8"?>
<ds:datastoreItem xmlns:ds="http://schemas.openxmlformats.org/officeDocument/2006/customXml" ds:itemID="{BCFB13E5-C0EA-42B8-B5C2-7A97058B3540}">
  <ds:schemaRefs>
    <ds:schemaRef ds:uri="ESRI.ArcGIS.Mapping.OfficeIntegration.PowerPointInfo"/>
  </ds:schemaRefs>
</ds:datastoreItem>
</file>

<file path=customXml/itemProps63.xml><?xml version="1.0" encoding="utf-8"?>
<ds:datastoreItem xmlns:ds="http://schemas.openxmlformats.org/officeDocument/2006/customXml" ds:itemID="{CDE689A8-8AD7-4CE5-BCCC-7220D713C7E2}">
  <ds:schemaRefs>
    <ds:schemaRef ds:uri="ESRI.ArcGIS.Mapping.OfficeIntegration.PowerPointInfo"/>
  </ds:schemaRefs>
</ds:datastoreItem>
</file>

<file path=customXml/itemProps64.xml><?xml version="1.0" encoding="utf-8"?>
<ds:datastoreItem xmlns:ds="http://schemas.openxmlformats.org/officeDocument/2006/customXml" ds:itemID="{64449484-9FF1-42FA-A9FE-401718E340C6}">
  <ds:schemaRefs>
    <ds:schemaRef ds:uri="ESRI.ArcGIS.Mapping.OfficeIntegration.PowerPointInfo"/>
  </ds:schemaRefs>
</ds:datastoreItem>
</file>

<file path=customXml/itemProps65.xml><?xml version="1.0" encoding="utf-8"?>
<ds:datastoreItem xmlns:ds="http://schemas.openxmlformats.org/officeDocument/2006/customXml" ds:itemID="{FE228BE9-DB12-4390-8CC7-EBCD5DBF6DC8}">
  <ds:schemaRefs>
    <ds:schemaRef ds:uri="ESRI.ArcGIS.Mapping.OfficeIntegration.PowerPointInfo"/>
  </ds:schemaRefs>
</ds:datastoreItem>
</file>

<file path=customXml/itemProps66.xml><?xml version="1.0" encoding="utf-8"?>
<ds:datastoreItem xmlns:ds="http://schemas.openxmlformats.org/officeDocument/2006/customXml" ds:itemID="{91914407-7CED-48F7-B3B3-980845D08BBF}">
  <ds:schemaRefs>
    <ds:schemaRef ds:uri="ESRI.ArcGIS.Mapping.OfficeIntegration.PowerPointInfo"/>
  </ds:schemaRefs>
</ds:datastoreItem>
</file>

<file path=customXml/itemProps67.xml><?xml version="1.0" encoding="utf-8"?>
<ds:datastoreItem xmlns:ds="http://schemas.openxmlformats.org/officeDocument/2006/customXml" ds:itemID="{70A3C004-593D-4D2D-9D53-72A0B15B5120}">
  <ds:schemaRefs>
    <ds:schemaRef ds:uri="ESRI.ArcGIS.Mapping.OfficeIntegration.PowerPointInfo"/>
  </ds:schemaRefs>
</ds:datastoreItem>
</file>

<file path=customXml/itemProps68.xml><?xml version="1.0" encoding="utf-8"?>
<ds:datastoreItem xmlns:ds="http://schemas.openxmlformats.org/officeDocument/2006/customXml" ds:itemID="{ABDE5700-C417-46FF-9289-DA85FAD54EBC}">
  <ds:schemaRefs>
    <ds:schemaRef ds:uri="ESRI.ArcGIS.Mapping.OfficeIntegration.PowerPointInfo"/>
  </ds:schemaRefs>
</ds:datastoreItem>
</file>

<file path=customXml/itemProps69.xml><?xml version="1.0" encoding="utf-8"?>
<ds:datastoreItem xmlns:ds="http://schemas.openxmlformats.org/officeDocument/2006/customXml" ds:itemID="{4E23D805-67AE-4090-8C11-E830D9CC7BCC}">
  <ds:schemaRefs>
    <ds:schemaRef ds:uri="ESRI.ArcGIS.Mapping.OfficeIntegration.PowerPointInfo"/>
  </ds:schemaRefs>
</ds:datastoreItem>
</file>

<file path=customXml/itemProps7.xml><?xml version="1.0" encoding="utf-8"?>
<ds:datastoreItem xmlns:ds="http://schemas.openxmlformats.org/officeDocument/2006/customXml" ds:itemID="{55A5F8D7-F1F4-4EFA-9B6B-EEBA97441B07}">
  <ds:schemaRefs>
    <ds:schemaRef ds:uri="ESRI.ArcGIS.Mapping.OfficeIntegration.PowerPointInfo"/>
  </ds:schemaRefs>
</ds:datastoreItem>
</file>

<file path=customXml/itemProps70.xml><?xml version="1.0" encoding="utf-8"?>
<ds:datastoreItem xmlns:ds="http://schemas.openxmlformats.org/officeDocument/2006/customXml" ds:itemID="{549EB006-4F64-497B-8399-40AEB25637F5}">
  <ds:schemaRefs>
    <ds:schemaRef ds:uri="ESRI.ArcGIS.Mapping.OfficeIntegration.PowerPointInfo"/>
  </ds:schemaRefs>
</ds:datastoreItem>
</file>

<file path=customXml/itemProps71.xml><?xml version="1.0" encoding="utf-8"?>
<ds:datastoreItem xmlns:ds="http://schemas.openxmlformats.org/officeDocument/2006/customXml" ds:itemID="{A5C12592-4877-44D2-9C07-BF0EFCB0B5DD}">
  <ds:schemaRefs>
    <ds:schemaRef ds:uri="ESRI.ArcGIS.Mapping.OfficeIntegration.PowerPointInfo"/>
  </ds:schemaRefs>
</ds:datastoreItem>
</file>

<file path=customXml/itemProps72.xml><?xml version="1.0" encoding="utf-8"?>
<ds:datastoreItem xmlns:ds="http://schemas.openxmlformats.org/officeDocument/2006/customXml" ds:itemID="{A3DEE361-CC40-41DF-AD23-92CF77940928}">
  <ds:schemaRefs>
    <ds:schemaRef ds:uri="ESRI.ArcGIS.Mapping.OfficeIntegration.PowerPointInfo"/>
  </ds:schemaRefs>
</ds:datastoreItem>
</file>

<file path=customXml/itemProps73.xml><?xml version="1.0" encoding="utf-8"?>
<ds:datastoreItem xmlns:ds="http://schemas.openxmlformats.org/officeDocument/2006/customXml" ds:itemID="{BF5CA46F-8168-4389-8DD7-CED3AAE392FE}">
  <ds:schemaRefs>
    <ds:schemaRef ds:uri="ESRI.ArcGIS.Mapping.OfficeIntegration.PowerPointInfo"/>
  </ds:schemaRefs>
</ds:datastoreItem>
</file>

<file path=customXml/itemProps74.xml><?xml version="1.0" encoding="utf-8"?>
<ds:datastoreItem xmlns:ds="http://schemas.openxmlformats.org/officeDocument/2006/customXml" ds:itemID="{534BF610-A8DC-454A-91B9-4293DF96B1F9}">
  <ds:schemaRefs>
    <ds:schemaRef ds:uri="ESRI.ArcGIS.Mapping.OfficeIntegration.PowerPointInfo"/>
  </ds:schemaRefs>
</ds:datastoreItem>
</file>

<file path=customXml/itemProps75.xml><?xml version="1.0" encoding="utf-8"?>
<ds:datastoreItem xmlns:ds="http://schemas.openxmlformats.org/officeDocument/2006/customXml" ds:itemID="{C3BA4728-CE15-4BC5-8100-6155C3F1DF56}">
  <ds:schemaRefs>
    <ds:schemaRef ds:uri="ESRI.ArcGIS.Mapping.OfficeIntegration.PowerPointInfo"/>
  </ds:schemaRefs>
</ds:datastoreItem>
</file>

<file path=customXml/itemProps76.xml><?xml version="1.0" encoding="utf-8"?>
<ds:datastoreItem xmlns:ds="http://schemas.openxmlformats.org/officeDocument/2006/customXml" ds:itemID="{5BDBF571-C94E-45E3-922E-8E0BD88B0494}">
  <ds:schemaRefs>
    <ds:schemaRef ds:uri="ESRI.ArcGIS.Mapping.OfficeIntegration.PowerPointInfo"/>
  </ds:schemaRefs>
</ds:datastoreItem>
</file>

<file path=customXml/itemProps77.xml><?xml version="1.0" encoding="utf-8"?>
<ds:datastoreItem xmlns:ds="http://schemas.openxmlformats.org/officeDocument/2006/customXml" ds:itemID="{AB39EAA0-B3FF-41EA-9DD8-1D90BDA7C1FC}">
  <ds:schemaRefs>
    <ds:schemaRef ds:uri="ESRI.ArcGIS.Mapping.OfficeIntegration.PowerPointInfo"/>
  </ds:schemaRefs>
</ds:datastoreItem>
</file>

<file path=customXml/itemProps78.xml><?xml version="1.0" encoding="utf-8"?>
<ds:datastoreItem xmlns:ds="http://schemas.openxmlformats.org/officeDocument/2006/customXml" ds:itemID="{F8F5AE90-B44D-4913-9ECA-0BFF045EFB43}">
  <ds:schemaRefs>
    <ds:schemaRef ds:uri="ESRI.ArcGIS.Mapping.OfficeIntegration.PowerPointInfo"/>
  </ds:schemaRefs>
</ds:datastoreItem>
</file>

<file path=customXml/itemProps79.xml><?xml version="1.0" encoding="utf-8"?>
<ds:datastoreItem xmlns:ds="http://schemas.openxmlformats.org/officeDocument/2006/customXml" ds:itemID="{ACA4A570-AD3B-4F47-B806-11616A9FFE05}">
  <ds:schemaRefs>
    <ds:schemaRef ds:uri="ESRI.ArcGIS.Mapping.OfficeIntegration.PowerPointInfo"/>
  </ds:schemaRefs>
</ds:datastoreItem>
</file>

<file path=customXml/itemProps8.xml><?xml version="1.0" encoding="utf-8"?>
<ds:datastoreItem xmlns:ds="http://schemas.openxmlformats.org/officeDocument/2006/customXml" ds:itemID="{F416F7A3-A42C-4A51-B82B-95AA6EE99077}">
  <ds:schemaRefs>
    <ds:schemaRef ds:uri="ESRI.ArcGIS.Mapping.OfficeIntegration.PowerPointInfo"/>
  </ds:schemaRefs>
</ds:datastoreItem>
</file>

<file path=customXml/itemProps80.xml><?xml version="1.0" encoding="utf-8"?>
<ds:datastoreItem xmlns:ds="http://schemas.openxmlformats.org/officeDocument/2006/customXml" ds:itemID="{0D74AE62-99E4-4CA9-820C-BB129FFDA996}">
  <ds:schemaRefs>
    <ds:schemaRef ds:uri="ESRI.ArcGIS.Mapping.OfficeIntegration.PowerPointInfo"/>
  </ds:schemaRefs>
</ds:datastoreItem>
</file>

<file path=customXml/itemProps81.xml><?xml version="1.0" encoding="utf-8"?>
<ds:datastoreItem xmlns:ds="http://schemas.openxmlformats.org/officeDocument/2006/customXml" ds:itemID="{083947CF-1CCD-4A60-859C-D83870959C5A}">
  <ds:schemaRefs>
    <ds:schemaRef ds:uri="ESRI.ArcGIS.Mapping.OfficeIntegration.PowerPointInfo"/>
  </ds:schemaRefs>
</ds:datastoreItem>
</file>

<file path=customXml/itemProps82.xml><?xml version="1.0" encoding="utf-8"?>
<ds:datastoreItem xmlns:ds="http://schemas.openxmlformats.org/officeDocument/2006/customXml" ds:itemID="{E4F679B3-27D0-47AF-B9AF-6A594A34A123}">
  <ds:schemaRefs>
    <ds:schemaRef ds:uri="ESRI.ArcGIS.Mapping.OfficeIntegration.PowerPointInfo"/>
  </ds:schemaRefs>
</ds:datastoreItem>
</file>

<file path=customXml/itemProps83.xml><?xml version="1.0" encoding="utf-8"?>
<ds:datastoreItem xmlns:ds="http://schemas.openxmlformats.org/officeDocument/2006/customXml" ds:itemID="{82A19F62-7503-41C6-83D9-1512259277A4}">
  <ds:schemaRefs>
    <ds:schemaRef ds:uri="ESRI.ArcGIS.Mapping.OfficeIntegration.PowerPointInfo"/>
  </ds:schemaRefs>
</ds:datastoreItem>
</file>

<file path=customXml/itemProps84.xml><?xml version="1.0" encoding="utf-8"?>
<ds:datastoreItem xmlns:ds="http://schemas.openxmlformats.org/officeDocument/2006/customXml" ds:itemID="{D1A2B8A1-163A-442B-9CF9-87AD2E03DC93}">
  <ds:schemaRefs>
    <ds:schemaRef ds:uri="ESRI.ArcGIS.Mapping.OfficeIntegration.PowerPointInfo"/>
  </ds:schemaRefs>
</ds:datastoreItem>
</file>

<file path=customXml/itemProps85.xml><?xml version="1.0" encoding="utf-8"?>
<ds:datastoreItem xmlns:ds="http://schemas.openxmlformats.org/officeDocument/2006/customXml" ds:itemID="{61D6BD45-568C-4CD9-AE8E-325F52BEB042}">
  <ds:schemaRefs>
    <ds:schemaRef ds:uri="ESRI.ArcGIS.Mapping.OfficeIntegration.PowerPointInfo"/>
  </ds:schemaRefs>
</ds:datastoreItem>
</file>

<file path=customXml/itemProps86.xml><?xml version="1.0" encoding="utf-8"?>
<ds:datastoreItem xmlns:ds="http://schemas.openxmlformats.org/officeDocument/2006/customXml" ds:itemID="{14ED2414-6EFF-453D-8D26-A1E11731C0E6}">
  <ds:schemaRefs>
    <ds:schemaRef ds:uri="ESRI.ArcGIS.Mapping.OfficeIntegration.PowerPointInfo"/>
  </ds:schemaRefs>
</ds:datastoreItem>
</file>

<file path=customXml/itemProps87.xml><?xml version="1.0" encoding="utf-8"?>
<ds:datastoreItem xmlns:ds="http://schemas.openxmlformats.org/officeDocument/2006/customXml" ds:itemID="{60DBDF3A-FD27-4598-BF31-3862B6A6D3A7}">
  <ds:schemaRefs>
    <ds:schemaRef ds:uri="ESRI.ArcGIS.Mapping.OfficeIntegration.PowerPointInfo"/>
  </ds:schemaRefs>
</ds:datastoreItem>
</file>

<file path=customXml/itemProps88.xml><?xml version="1.0" encoding="utf-8"?>
<ds:datastoreItem xmlns:ds="http://schemas.openxmlformats.org/officeDocument/2006/customXml" ds:itemID="{64F844FB-4FEC-4CBB-95B8-BE034AB7B7C3}">
  <ds:schemaRefs>
    <ds:schemaRef ds:uri="ESRI.ArcGIS.Mapping.OfficeIntegration.PowerPointInfo"/>
  </ds:schemaRefs>
</ds:datastoreItem>
</file>

<file path=customXml/itemProps89.xml><?xml version="1.0" encoding="utf-8"?>
<ds:datastoreItem xmlns:ds="http://schemas.openxmlformats.org/officeDocument/2006/customXml" ds:itemID="{B205A906-0BE5-4D46-A4E5-AA5AB087FEA5}">
  <ds:schemaRefs>
    <ds:schemaRef ds:uri="ESRI.ArcGIS.Mapping.OfficeIntegration.PowerPointInfo"/>
  </ds:schemaRefs>
</ds:datastoreItem>
</file>

<file path=customXml/itemProps9.xml><?xml version="1.0" encoding="utf-8"?>
<ds:datastoreItem xmlns:ds="http://schemas.openxmlformats.org/officeDocument/2006/customXml" ds:itemID="{3196C216-C5BC-4762-BF73-730FE9CF7957}">
  <ds:schemaRefs>
    <ds:schemaRef ds:uri="ESRI.ArcGIS.Mapping.OfficeIntegration.PowerPointInfo"/>
  </ds:schemaRefs>
</ds:datastoreItem>
</file>

<file path=customXml/itemProps90.xml><?xml version="1.0" encoding="utf-8"?>
<ds:datastoreItem xmlns:ds="http://schemas.openxmlformats.org/officeDocument/2006/customXml" ds:itemID="{8E99EFA3-280E-4626-939B-FD0F6996AA5E}">
  <ds:schemaRefs>
    <ds:schemaRef ds:uri="ESRI.ArcGIS.Mapping.OfficeIntegration.PowerPointInfo"/>
  </ds:schemaRefs>
</ds:datastoreItem>
</file>

<file path=customXml/itemProps91.xml><?xml version="1.0" encoding="utf-8"?>
<ds:datastoreItem xmlns:ds="http://schemas.openxmlformats.org/officeDocument/2006/customXml" ds:itemID="{54A1F0C7-BD0B-4DFC-8DC2-BD8707BE4977}">
  <ds:schemaRefs>
    <ds:schemaRef ds:uri="ESRI.ArcGIS.Mapping.OfficeIntegration.PowerPointInfo"/>
  </ds:schemaRefs>
</ds:datastoreItem>
</file>

<file path=customXml/itemProps92.xml><?xml version="1.0" encoding="utf-8"?>
<ds:datastoreItem xmlns:ds="http://schemas.openxmlformats.org/officeDocument/2006/customXml" ds:itemID="{E3721232-1743-4CA6-9315-2B7BE56E2DFF}">
  <ds:schemaRefs>
    <ds:schemaRef ds:uri="ESRI.ArcGIS.Mapping.OfficeIntegration.PowerPointInfo"/>
  </ds:schemaRefs>
</ds:datastoreItem>
</file>

<file path=customXml/itemProps93.xml><?xml version="1.0" encoding="utf-8"?>
<ds:datastoreItem xmlns:ds="http://schemas.openxmlformats.org/officeDocument/2006/customXml" ds:itemID="{34A3BCC0-52E1-4E3D-B6A9-1D9CEBC8C318}">
  <ds:schemaRefs>
    <ds:schemaRef ds:uri="ESRI.ArcGIS.Mapping.OfficeIntegration.PowerPointInfo"/>
  </ds:schemaRefs>
</ds:datastoreItem>
</file>

<file path=customXml/itemProps94.xml><?xml version="1.0" encoding="utf-8"?>
<ds:datastoreItem xmlns:ds="http://schemas.openxmlformats.org/officeDocument/2006/customXml" ds:itemID="{4411D869-F64E-44E3-8810-47F81C645C73}">
  <ds:schemaRefs>
    <ds:schemaRef ds:uri="ESRI.ArcGIS.Mapping.OfficeIntegration.PowerPointInfo"/>
  </ds:schemaRefs>
</ds:datastoreItem>
</file>

<file path=customXml/itemProps95.xml><?xml version="1.0" encoding="utf-8"?>
<ds:datastoreItem xmlns:ds="http://schemas.openxmlformats.org/officeDocument/2006/customXml" ds:itemID="{73233C60-1340-46E3-AFF3-56F93A33FCCA}">
  <ds:schemaRefs>
    <ds:schemaRef ds:uri="ESRI.ArcGIS.Mapping.OfficeIntegration.PowerPointInfo"/>
  </ds:schemaRefs>
</ds:datastoreItem>
</file>

<file path=customXml/itemProps96.xml><?xml version="1.0" encoding="utf-8"?>
<ds:datastoreItem xmlns:ds="http://schemas.openxmlformats.org/officeDocument/2006/customXml" ds:itemID="{49676423-87B5-4A21-BC0B-E7AB9F935280}">
  <ds:schemaRefs>
    <ds:schemaRef ds:uri="ESRI.ArcGIS.Mapping.OfficeIntegration.PowerPointInfo"/>
  </ds:schemaRefs>
</ds:datastoreItem>
</file>

<file path=customXml/itemProps97.xml><?xml version="1.0" encoding="utf-8"?>
<ds:datastoreItem xmlns:ds="http://schemas.openxmlformats.org/officeDocument/2006/customXml" ds:itemID="{9986218F-ED3F-4D9B-A372-8EA39D395B44}">
  <ds:schemaRefs>
    <ds:schemaRef ds:uri="ESRI.ArcGIS.Mapping.OfficeIntegration.PowerPointInfo"/>
  </ds:schemaRefs>
</ds:datastoreItem>
</file>

<file path=customXml/itemProps98.xml><?xml version="1.0" encoding="utf-8"?>
<ds:datastoreItem xmlns:ds="http://schemas.openxmlformats.org/officeDocument/2006/customXml" ds:itemID="{9F4774E2-A884-46BB-98F7-C589CB161C84}">
  <ds:schemaRefs>
    <ds:schemaRef ds:uri="ESRI.ArcGIS.Mapping.OfficeIntegration.PowerPointInfo"/>
  </ds:schemaRefs>
</ds:datastoreItem>
</file>

<file path=customXml/itemProps99.xml><?xml version="1.0" encoding="utf-8"?>
<ds:datastoreItem xmlns:ds="http://schemas.openxmlformats.org/officeDocument/2006/customXml" ds:itemID="{71D16F1C-D16F-4E07-A653-6A972D26A72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Essential</Template>
  <TotalTime>2286</TotalTime>
  <Words>3049</Words>
  <Application>Microsoft Office PowerPoint</Application>
  <PresentationFormat>Affichage à l'écran (4:3)</PresentationFormat>
  <Paragraphs>518</Paragraphs>
  <Slides>29</Slides>
  <Notes>28</Notes>
  <HiddenSlides>3</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Arial</vt:lpstr>
      <vt:lpstr>Arial Black</vt:lpstr>
      <vt:lpstr>Calibri</vt:lpstr>
      <vt:lpstr>CG Times</vt:lpstr>
      <vt:lpstr>Times New Roman</vt:lpstr>
      <vt:lpstr>Wingdings</vt:lpstr>
      <vt:lpstr>Essential</vt:lpstr>
      <vt:lpstr>Strengthening Local and Regional Health Systems for Improved Disease Surveillance</vt:lpstr>
      <vt:lpstr>TRANS-DISCIPLINARY APPROACH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Slum health (1)</vt:lpstr>
      <vt:lpstr>Contextual challenges</vt:lpstr>
      <vt:lpstr>Présentation PowerPoint</vt:lpstr>
      <vt:lpstr>“Sampang has always had rats and floods, only now do we have these outbreaks of leptospirosis…why now, what has changed?”</vt:lpstr>
      <vt:lpstr>Présentation PowerPoint</vt:lpstr>
      <vt:lpstr>Présentation PowerPoint</vt:lpstr>
      <vt:lpstr>Présentation PowerPoint</vt:lpstr>
      <vt:lpstr>informing policy change</vt:lpstr>
      <vt:lpstr>Acknowledgements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Bianca</dc:creator>
  <cp:lastModifiedBy>MAGELLAN</cp:lastModifiedBy>
  <cp:revision>228</cp:revision>
  <dcterms:created xsi:type="dcterms:W3CDTF">2015-05-18T21:46:21Z</dcterms:created>
  <dcterms:modified xsi:type="dcterms:W3CDTF">2015-05-21T12:04:16Z</dcterms:modified>
</cp:coreProperties>
</file>